
<file path=[Content_Types].xml><?xml version="1.0" encoding="utf-8"?>
<Types xmlns="http://schemas.openxmlformats.org/package/2006/content-types">
  <Default Extension="png" ContentType="image/png"/>
  <Default Extension="bin" ContentType="audio/unknown"/>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69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48B99A-050E-489E-BC9D-E97F098D2535}" type="datetimeFigureOut">
              <a:rPr lang="en-US" smtClean="0"/>
              <a:t>5/2/2017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0FE2F6-A506-4019-9981-0ABB6DD6B0B1}" type="slidenum">
              <a:rPr lang="en-US" smtClean="0"/>
              <a:t>‹#›</a:t>
            </a:fld>
            <a:endParaRPr lang="en-US"/>
          </a:p>
        </p:txBody>
      </p:sp>
    </p:spTree>
    <p:extLst>
      <p:ext uri="{BB962C8B-B14F-4D97-AF65-F5344CB8AC3E}">
        <p14:creationId xmlns:p14="http://schemas.microsoft.com/office/powerpoint/2010/main" val="1968828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AC2A1086-CC40-429F-B031-0C5972697E88}" type="slidenum">
              <a:rPr lang="en-US" altLang="en-US" sz="1200" smtClean="0">
                <a:latin typeface="Times" panose="02020603050405020304" pitchFamily="18" charset="0"/>
              </a:rPr>
              <a:pPr/>
              <a:t>1</a:t>
            </a:fld>
            <a:endParaRPr lang="en-US" altLang="en-US" sz="1200">
              <a:latin typeface="Times" panose="02020603050405020304" pitchFamily="18" charset="0"/>
            </a:endParaRPr>
          </a:p>
        </p:txBody>
      </p:sp>
      <p:sp>
        <p:nvSpPr>
          <p:cNvPr id="6147" name="Rectangle 1026"/>
          <p:cNvSpPr>
            <a:spLocks noGrp="1" noRot="1" noChangeAspect="1" noChangeArrowheads="1" noTextEdit="1"/>
          </p:cNvSpPr>
          <p:nvPr>
            <p:ph type="sldImg"/>
          </p:nvPr>
        </p:nvSpPr>
        <p:spPr>
          <a:ln/>
        </p:spPr>
      </p:sp>
      <p:sp>
        <p:nvSpPr>
          <p:cNvPr id="614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64972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B042F83F-8E88-430B-A223-EA5CBB177936}" type="slidenum">
              <a:rPr lang="en-US" altLang="en-US" sz="1200" smtClean="0">
                <a:latin typeface="Times" panose="02020603050405020304" pitchFamily="18" charset="0"/>
              </a:rPr>
              <a:pPr/>
              <a:t>34</a:t>
            </a:fld>
            <a:endParaRPr lang="en-US" altLang="en-US" sz="1200">
              <a:latin typeface="Times" panose="02020603050405020304"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832179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609D9E7B-B556-4BA4-84FB-BD51C5006889}" type="slidenum">
              <a:rPr lang="en-US" altLang="en-US" sz="1200" smtClean="0">
                <a:latin typeface="Times" panose="02020603050405020304" pitchFamily="18" charset="0"/>
              </a:rPr>
              <a:pPr/>
              <a:t>35</a:t>
            </a:fld>
            <a:endParaRPr lang="en-US" altLang="en-US" sz="1200">
              <a:latin typeface="Times" panose="02020603050405020304"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14059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71F24315-3CEA-40E0-8D13-AC26DBC793A8}" type="slidenum">
              <a:rPr lang="en-US" altLang="en-US" sz="1200" smtClean="0">
                <a:latin typeface="Times" panose="02020603050405020304" pitchFamily="18" charset="0"/>
              </a:rPr>
              <a:pPr/>
              <a:t>36</a:t>
            </a:fld>
            <a:endParaRPr lang="en-US" altLang="en-US" sz="1200">
              <a:latin typeface="Times" panose="02020603050405020304"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043938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3E9587C5-A5E8-4FAC-A082-175E1D66337F}" type="slidenum">
              <a:rPr lang="en-US" altLang="en-US" sz="1200" smtClean="0">
                <a:latin typeface="Times" panose="02020603050405020304" pitchFamily="18" charset="0"/>
              </a:rPr>
              <a:pPr/>
              <a:t>39</a:t>
            </a:fld>
            <a:endParaRPr lang="en-US" altLang="en-US" sz="1200">
              <a:latin typeface="Times" panose="02020603050405020304" pitchFamily="18"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11641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5C004D1B-D73F-44B0-8145-FC66C20968FB}" type="slidenum">
              <a:rPr lang="en-US" altLang="en-US" sz="1200" smtClean="0">
                <a:latin typeface="Times" panose="02020603050405020304" pitchFamily="18" charset="0"/>
              </a:rPr>
              <a:pPr/>
              <a:t>44</a:t>
            </a:fld>
            <a:endParaRPr lang="en-US" altLang="en-US" sz="1200">
              <a:latin typeface="Times" panose="02020603050405020304"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87712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56E66C5E-5025-47A3-A87C-5271C66CD488}" type="slidenum">
              <a:rPr lang="en-US" altLang="en-US" sz="1200" smtClean="0">
                <a:latin typeface="Times" panose="02020603050405020304" pitchFamily="18" charset="0"/>
              </a:rPr>
              <a:pPr/>
              <a:t>45</a:t>
            </a:fld>
            <a:endParaRPr lang="en-US" altLang="en-US" sz="1200">
              <a:latin typeface="Times" panose="02020603050405020304"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980491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842E95C5-E3A5-4A8F-95E7-85894E29B09A}" type="slidenum">
              <a:rPr lang="en-US" altLang="en-US" sz="1200" smtClean="0">
                <a:latin typeface="Times" panose="02020603050405020304" pitchFamily="18" charset="0"/>
              </a:rPr>
              <a:pPr/>
              <a:t>47</a:t>
            </a:fld>
            <a:endParaRPr lang="en-US" altLang="en-US" sz="1200">
              <a:latin typeface="Times" panose="02020603050405020304" pitchFamily="18"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615624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5B7BCD05-E86B-4BFB-A493-FD89C93B2B0F}" type="slidenum">
              <a:rPr lang="en-US" altLang="en-US" sz="1200" smtClean="0">
                <a:latin typeface="Times" panose="02020603050405020304" pitchFamily="18" charset="0"/>
              </a:rPr>
              <a:pPr/>
              <a:t>48</a:t>
            </a:fld>
            <a:endParaRPr lang="en-US" altLang="en-US" sz="1200">
              <a:latin typeface="Times" panose="02020603050405020304"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86407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233B5E03-CF37-49D9-9BCD-3F612C4C71D2}" type="slidenum">
              <a:rPr lang="en-US" altLang="en-US" sz="1200" smtClean="0">
                <a:latin typeface="Times" panose="02020603050405020304" pitchFamily="18" charset="0"/>
              </a:rPr>
              <a:pPr/>
              <a:t>49</a:t>
            </a:fld>
            <a:endParaRPr lang="en-US" altLang="en-US" sz="1200">
              <a:latin typeface="Times" panose="02020603050405020304"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061447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9162F1DD-EAC3-4EC5-AD54-BC404E50630B}" type="slidenum">
              <a:rPr lang="en-US" altLang="en-US" sz="1200" smtClean="0">
                <a:latin typeface="Times" panose="02020603050405020304" pitchFamily="18" charset="0"/>
              </a:rPr>
              <a:pPr/>
              <a:t>57</a:t>
            </a:fld>
            <a:endParaRPr lang="en-US" altLang="en-US" sz="1200">
              <a:latin typeface="Times" panose="02020603050405020304" pitchFamily="18"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90356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D02ED930-EFD7-4313-913C-1D0884A11893}" type="slidenum">
              <a:rPr lang="en-US" altLang="en-US" sz="1200" smtClean="0">
                <a:latin typeface="Times" panose="02020603050405020304" pitchFamily="18" charset="0"/>
              </a:rPr>
              <a:pPr/>
              <a:t>10</a:t>
            </a:fld>
            <a:endParaRPr lang="en-US" altLang="en-US" sz="1200">
              <a:latin typeface="Times" panose="02020603050405020304" pitchFamily="18"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53117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255B3974-4881-4C17-992C-360FCC9B7BEF}" type="slidenum">
              <a:rPr lang="en-US" altLang="en-US" sz="1200" smtClean="0">
                <a:latin typeface="Times" panose="02020603050405020304" pitchFamily="18" charset="0"/>
              </a:rPr>
              <a:pPr/>
              <a:t>58</a:t>
            </a:fld>
            <a:endParaRPr lang="en-US" altLang="en-US" sz="1200">
              <a:latin typeface="Times" panose="02020603050405020304" pitchFamily="18"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85572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0574E82A-7E27-46BE-84A9-9E7C9AF9EBD7}" type="slidenum">
              <a:rPr lang="en-US" altLang="en-US" sz="1200" smtClean="0">
                <a:latin typeface="Times" panose="02020603050405020304" pitchFamily="18" charset="0"/>
              </a:rPr>
              <a:pPr/>
              <a:t>59</a:t>
            </a:fld>
            <a:endParaRPr lang="en-US" altLang="en-US" sz="1200">
              <a:latin typeface="Times" panose="02020603050405020304" pitchFamily="18"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645322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86926971-1BE7-467B-B339-3E85109F621B}" type="slidenum">
              <a:rPr lang="en-US" altLang="en-US" sz="1200" smtClean="0">
                <a:latin typeface="Times" panose="02020603050405020304" pitchFamily="18" charset="0"/>
              </a:rPr>
              <a:pPr/>
              <a:t>60</a:t>
            </a:fld>
            <a:endParaRPr lang="en-US" altLang="en-US" sz="1200">
              <a:latin typeface="Times" panose="02020603050405020304" pitchFamily="18"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588400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D90C92F4-A2CD-47D0-8FFF-7D018CE1490E}" type="slidenum">
              <a:rPr lang="en-US" altLang="en-US" sz="1200" smtClean="0">
                <a:latin typeface="Times" panose="02020603050405020304" pitchFamily="18" charset="0"/>
              </a:rPr>
              <a:pPr/>
              <a:t>62</a:t>
            </a:fld>
            <a:endParaRPr lang="en-US" altLang="en-US" sz="1200">
              <a:latin typeface="Times" panose="02020603050405020304" pitchFamily="18"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40807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72575850-6F23-4504-A4DA-AF98B6FDB444}" type="slidenum">
              <a:rPr lang="en-US" altLang="en-US" sz="1200" smtClean="0">
                <a:latin typeface="Times" panose="02020603050405020304" pitchFamily="18" charset="0"/>
              </a:rPr>
              <a:pPr/>
              <a:t>63</a:t>
            </a:fld>
            <a:endParaRPr lang="en-US" altLang="en-US" sz="1200">
              <a:latin typeface="Times" panose="02020603050405020304" pitchFamily="18"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84257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2EFEEEDD-D270-4E64-AC8E-EA7EBA64D75D}" type="slidenum">
              <a:rPr lang="en-US" altLang="en-US" sz="1200" smtClean="0">
                <a:latin typeface="Times" panose="02020603050405020304" pitchFamily="18" charset="0"/>
              </a:rPr>
              <a:pPr/>
              <a:t>64</a:t>
            </a:fld>
            <a:endParaRPr lang="en-US" altLang="en-US" sz="1200">
              <a:latin typeface="Times" panose="02020603050405020304" pitchFamily="18"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839162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41CB27BC-7A3B-4796-AB05-AF8A516EB534}" type="slidenum">
              <a:rPr lang="en-US" altLang="en-US" sz="1200" smtClean="0">
                <a:latin typeface="Times" panose="02020603050405020304" pitchFamily="18" charset="0"/>
              </a:rPr>
              <a:pPr/>
              <a:t>65</a:t>
            </a:fld>
            <a:endParaRPr lang="en-US" altLang="en-US" sz="1200">
              <a:latin typeface="Times" panose="02020603050405020304" pitchFamily="18"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1646511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2FDE281E-AAA3-452F-8B44-73DA030DB39B}" type="slidenum">
              <a:rPr lang="en-US" altLang="en-US" sz="1200" smtClean="0">
                <a:latin typeface="Times" panose="02020603050405020304" pitchFamily="18" charset="0"/>
              </a:rPr>
              <a:pPr/>
              <a:t>69</a:t>
            </a:fld>
            <a:endParaRPr lang="en-US" altLang="en-US" sz="1200">
              <a:latin typeface="Times" panose="02020603050405020304" pitchFamily="18"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601064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7A4CA7DB-628E-4402-81A8-A6466D356F37}" type="slidenum">
              <a:rPr lang="en-US" altLang="en-US" sz="1200" smtClean="0">
                <a:latin typeface="Times" panose="02020603050405020304" pitchFamily="18" charset="0"/>
              </a:rPr>
              <a:pPr/>
              <a:t>70</a:t>
            </a:fld>
            <a:endParaRPr lang="en-US" altLang="en-US" sz="1200">
              <a:latin typeface="Times" panose="02020603050405020304" pitchFamily="18"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76058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9A1AEEFC-4D3F-4D02-A683-71832B5B3862}" type="slidenum">
              <a:rPr lang="en-US" altLang="en-US" sz="1200" smtClean="0">
                <a:latin typeface="Times" panose="02020603050405020304" pitchFamily="18" charset="0"/>
              </a:rPr>
              <a:pPr/>
              <a:t>71</a:t>
            </a:fld>
            <a:endParaRPr lang="en-US" altLang="en-US" sz="1200">
              <a:latin typeface="Times" panose="02020603050405020304" pitchFamily="18"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092555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924D7883-EFEC-4713-BD7E-A3B1E5250373}" type="slidenum">
              <a:rPr lang="en-US" altLang="en-US" sz="1200" smtClean="0">
                <a:latin typeface="Times" panose="02020603050405020304" pitchFamily="18" charset="0"/>
              </a:rPr>
              <a:pPr/>
              <a:t>22</a:t>
            </a:fld>
            <a:endParaRPr lang="en-US" altLang="en-US" sz="1200">
              <a:latin typeface="Times" panose="02020603050405020304" pitchFamily="18"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66914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CBD8E81A-64D6-4977-BE19-920EA2433DEF}" type="slidenum">
              <a:rPr lang="en-US" altLang="en-US" sz="1200" smtClean="0">
                <a:latin typeface="Times" panose="02020603050405020304" pitchFamily="18" charset="0"/>
              </a:rPr>
              <a:pPr/>
              <a:t>72</a:t>
            </a:fld>
            <a:endParaRPr lang="en-US" altLang="en-US" sz="1200">
              <a:latin typeface="Times" panose="02020603050405020304" pitchFamily="18"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771865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AE648B90-1AEC-4613-A6FE-F4BD8948B141}" type="slidenum">
              <a:rPr lang="en-US" altLang="en-US" sz="1200" smtClean="0">
                <a:latin typeface="Times" panose="02020603050405020304" pitchFamily="18" charset="0"/>
              </a:rPr>
              <a:pPr/>
              <a:t>73</a:t>
            </a:fld>
            <a:endParaRPr lang="en-US" altLang="en-US" sz="1200">
              <a:latin typeface="Times" panose="02020603050405020304" pitchFamily="18"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691191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A1AA6B86-773E-4CDE-8661-B0677CD46050}" type="slidenum">
              <a:rPr lang="en-US" altLang="en-US" sz="1200" smtClean="0">
                <a:latin typeface="Times" panose="02020603050405020304" pitchFamily="18" charset="0"/>
              </a:rPr>
              <a:pPr/>
              <a:t>74</a:t>
            </a:fld>
            <a:endParaRPr lang="en-US" altLang="en-US" sz="1200">
              <a:latin typeface="Times" panose="02020603050405020304" pitchFamily="18"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4728497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F9DD3446-6BA2-4E7B-B1F8-156402690995}" type="slidenum">
              <a:rPr lang="en-US" altLang="en-US" sz="1200" smtClean="0">
                <a:latin typeface="Times" panose="02020603050405020304" pitchFamily="18" charset="0"/>
              </a:rPr>
              <a:pPr/>
              <a:t>77</a:t>
            </a:fld>
            <a:endParaRPr lang="en-US" altLang="en-US" sz="1200">
              <a:latin typeface="Times" panose="02020603050405020304" pitchFamily="18"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652148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991E7F67-5F34-4C8D-B716-409BEA934100}" type="slidenum">
              <a:rPr lang="en-US" altLang="en-US" sz="1200" smtClean="0">
                <a:latin typeface="Times" panose="02020603050405020304" pitchFamily="18" charset="0"/>
              </a:rPr>
              <a:pPr/>
              <a:t>78</a:t>
            </a:fld>
            <a:endParaRPr lang="en-US" altLang="en-US" sz="1200">
              <a:latin typeface="Times" panose="02020603050405020304" pitchFamily="18"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523810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CA74F14E-DC3A-4562-87F6-F62B80C52DFA}" type="slidenum">
              <a:rPr lang="en-US" altLang="en-US" sz="1200" smtClean="0">
                <a:latin typeface="Times" panose="02020603050405020304" pitchFamily="18" charset="0"/>
              </a:rPr>
              <a:pPr/>
              <a:t>89</a:t>
            </a:fld>
            <a:endParaRPr lang="en-US" altLang="en-US" sz="1200">
              <a:latin typeface="Times" panose="02020603050405020304" pitchFamily="18"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5297833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64043E61-F5E1-4835-92FD-BA4B46709E2B}" type="slidenum">
              <a:rPr lang="en-US" altLang="en-US" sz="1200" smtClean="0">
                <a:latin typeface="Times" panose="02020603050405020304" pitchFamily="18" charset="0"/>
              </a:rPr>
              <a:pPr/>
              <a:t>90</a:t>
            </a:fld>
            <a:endParaRPr lang="en-US" altLang="en-US" sz="1200">
              <a:latin typeface="Times" panose="02020603050405020304" pitchFamily="18" charset="0"/>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6927457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690CE271-4F2E-4A64-AA5C-BAE4A67E3AFF}" type="slidenum">
              <a:rPr lang="en-US" altLang="en-US" sz="1200" smtClean="0">
                <a:latin typeface="Times" panose="02020603050405020304" pitchFamily="18" charset="0"/>
              </a:rPr>
              <a:pPr/>
              <a:t>91</a:t>
            </a:fld>
            <a:endParaRPr lang="en-US" altLang="en-US" sz="1200">
              <a:latin typeface="Times" panose="02020603050405020304" pitchFamily="18" charset="0"/>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82068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816608CE-CDD6-4B0A-B979-DD20FBE0D16B}" type="slidenum">
              <a:rPr lang="en-US" altLang="en-US" sz="1200" smtClean="0">
                <a:latin typeface="Times" panose="02020603050405020304" pitchFamily="18" charset="0"/>
              </a:rPr>
              <a:pPr/>
              <a:t>93</a:t>
            </a:fld>
            <a:endParaRPr lang="en-US" altLang="en-US" sz="1200">
              <a:latin typeface="Times" panose="02020603050405020304" pitchFamily="18" charset="0"/>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623550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B515FE53-8AD0-48E2-8DCC-52A30DFFFF98}" type="slidenum">
              <a:rPr lang="en-US" altLang="en-US" sz="1200" smtClean="0">
                <a:latin typeface="Times" panose="02020603050405020304" pitchFamily="18" charset="0"/>
              </a:rPr>
              <a:pPr/>
              <a:t>94</a:t>
            </a:fld>
            <a:endParaRPr lang="en-US" altLang="en-US" sz="1200">
              <a:latin typeface="Times" panose="02020603050405020304" pitchFamily="18" charset="0"/>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19517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D5613510-6A6F-4918-A027-0FFCF938A919}" type="slidenum">
              <a:rPr lang="en-US" altLang="en-US" sz="1200" smtClean="0">
                <a:latin typeface="Times" panose="02020603050405020304" pitchFamily="18" charset="0"/>
              </a:rPr>
              <a:pPr/>
              <a:t>23</a:t>
            </a:fld>
            <a:endParaRPr lang="en-US" altLang="en-US" sz="1200">
              <a:latin typeface="Times" panose="02020603050405020304" pitchFamily="18"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883424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0FBE84AC-D58F-428A-9201-8DD4D1D7DD8B}" type="slidenum">
              <a:rPr lang="en-US" altLang="en-US" sz="1200" smtClean="0">
                <a:latin typeface="Times" panose="02020603050405020304" pitchFamily="18" charset="0"/>
              </a:rPr>
              <a:pPr/>
              <a:t>95</a:t>
            </a:fld>
            <a:endParaRPr lang="en-US" altLang="en-US" sz="1200">
              <a:latin typeface="Times" panose="02020603050405020304" pitchFamily="18" charset="0"/>
            </a:endParaRPr>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1643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3BA808C3-652D-42C9-B49D-4687D29B2075}" type="slidenum">
              <a:rPr lang="en-US" altLang="en-US" sz="1200" smtClean="0">
                <a:latin typeface="Times" panose="02020603050405020304" pitchFamily="18" charset="0"/>
              </a:rPr>
              <a:pPr/>
              <a:t>96</a:t>
            </a:fld>
            <a:endParaRPr lang="en-US" altLang="en-US" sz="1200">
              <a:latin typeface="Times" panose="02020603050405020304" pitchFamily="18"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0154788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D32DF5BA-148D-4470-83E6-C7E0DC14581B}" type="slidenum">
              <a:rPr lang="en-US" altLang="en-US" sz="1200" smtClean="0">
                <a:latin typeface="Times" panose="02020603050405020304" pitchFamily="18" charset="0"/>
              </a:rPr>
              <a:pPr/>
              <a:t>107</a:t>
            </a:fld>
            <a:endParaRPr lang="en-US" altLang="en-US" sz="1200">
              <a:latin typeface="Times" panose="02020603050405020304" pitchFamily="18" charset="0"/>
            </a:endParaRPr>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4715297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E10E81D2-EEDE-49F6-BE75-0DE92E748029}" type="slidenum">
              <a:rPr lang="en-US" altLang="en-US" sz="1200" smtClean="0">
                <a:latin typeface="Times" panose="02020603050405020304" pitchFamily="18" charset="0"/>
              </a:rPr>
              <a:pPr/>
              <a:t>108</a:t>
            </a:fld>
            <a:endParaRPr lang="en-US" altLang="en-US" sz="1200">
              <a:latin typeface="Times" panose="02020603050405020304" pitchFamily="18" charset="0"/>
            </a:endParaRPr>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90211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9B403CDC-87F3-4A66-9AB8-35D04BAFFD9C}" type="slidenum">
              <a:rPr lang="en-US" altLang="en-US" sz="1200" smtClean="0">
                <a:latin typeface="Times" panose="02020603050405020304" pitchFamily="18" charset="0"/>
              </a:rPr>
              <a:pPr/>
              <a:t>109</a:t>
            </a:fld>
            <a:endParaRPr lang="en-US" altLang="en-US" sz="1200">
              <a:latin typeface="Times" panose="02020603050405020304" pitchFamily="18" charset="0"/>
            </a:endParaRPr>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812125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87E9560F-A119-4EDD-9ECD-90B9F816CD00}" type="slidenum">
              <a:rPr lang="en-US" altLang="en-US" sz="1200" smtClean="0">
                <a:latin typeface="Times" panose="02020603050405020304" pitchFamily="18" charset="0"/>
              </a:rPr>
              <a:pPr/>
              <a:t>112</a:t>
            </a:fld>
            <a:endParaRPr lang="en-US" altLang="en-US" sz="1200">
              <a:latin typeface="Times" panose="02020603050405020304" pitchFamily="18" charset="0"/>
            </a:endParaRPr>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9108640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DC4580AD-F624-4A86-A044-12969F4E305E}" type="slidenum">
              <a:rPr lang="en-US" altLang="en-US" sz="1200" smtClean="0">
                <a:latin typeface="Times" panose="02020603050405020304" pitchFamily="18" charset="0"/>
              </a:rPr>
              <a:pPr/>
              <a:t>121</a:t>
            </a:fld>
            <a:endParaRPr lang="en-US" altLang="en-US" sz="1200">
              <a:latin typeface="Times" panose="02020603050405020304" pitchFamily="18" charset="0"/>
            </a:endParaRPr>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131105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5A09C208-ED36-4C83-A76A-518404536C04}" type="slidenum">
              <a:rPr lang="en-US" altLang="en-US" sz="1200" smtClean="0">
                <a:latin typeface="Times" panose="02020603050405020304" pitchFamily="18" charset="0"/>
              </a:rPr>
              <a:pPr/>
              <a:t>122</a:t>
            </a:fld>
            <a:endParaRPr lang="en-US" altLang="en-US" sz="1200">
              <a:latin typeface="Times" panose="02020603050405020304" pitchFamily="18" charset="0"/>
            </a:endParaRPr>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963230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7650B6F9-A3E8-4B48-A528-C53EAB220D83}" type="slidenum">
              <a:rPr lang="en-US" altLang="en-US" sz="1200" smtClean="0">
                <a:latin typeface="Times" panose="02020603050405020304" pitchFamily="18" charset="0"/>
              </a:rPr>
              <a:pPr/>
              <a:t>123</a:t>
            </a:fld>
            <a:endParaRPr lang="en-US" altLang="en-US" sz="1200">
              <a:latin typeface="Times" panose="02020603050405020304" pitchFamily="18" charset="0"/>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941867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8C713385-E01A-4CB0-B919-758555C23492}" type="slidenum">
              <a:rPr lang="en-US" altLang="en-US" sz="1200" smtClean="0">
                <a:latin typeface="Times" panose="02020603050405020304" pitchFamily="18" charset="0"/>
              </a:rPr>
              <a:pPr/>
              <a:t>124</a:t>
            </a:fld>
            <a:endParaRPr lang="en-US" altLang="en-US" sz="1200">
              <a:latin typeface="Times" panose="02020603050405020304" pitchFamily="18" charset="0"/>
            </a:endParaRPr>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96094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53C07097-1C1B-4176-8A6E-5F2D7D552700}" type="slidenum">
              <a:rPr lang="en-US" altLang="en-US" sz="1200" smtClean="0">
                <a:latin typeface="Times" panose="02020603050405020304" pitchFamily="18" charset="0"/>
              </a:rPr>
              <a:pPr/>
              <a:t>24</a:t>
            </a:fld>
            <a:endParaRPr lang="en-US" altLang="en-US" sz="1200">
              <a:latin typeface="Times" panose="02020603050405020304" pitchFamily="18" charset="0"/>
            </a:endParaRPr>
          </a:p>
        </p:txBody>
      </p:sp>
      <p:sp>
        <p:nvSpPr>
          <p:cNvPr id="33795" name="Rectangle 1026"/>
          <p:cNvSpPr>
            <a:spLocks noGrp="1" noRot="1" noChangeAspect="1" noChangeArrowheads="1" noTextEdit="1"/>
          </p:cNvSpPr>
          <p:nvPr>
            <p:ph type="sldImg"/>
          </p:nvPr>
        </p:nvSpPr>
        <p:spPr>
          <a:ln/>
        </p:spPr>
      </p:sp>
      <p:sp>
        <p:nvSpPr>
          <p:cNvPr id="33796"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938604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08B2A305-B530-4D44-8D12-3F6D89BBCBC3}" type="slidenum">
              <a:rPr lang="en-US" altLang="en-US" sz="1200" smtClean="0">
                <a:latin typeface="Times" panose="02020603050405020304" pitchFamily="18" charset="0"/>
              </a:rPr>
              <a:pPr/>
              <a:t>125</a:t>
            </a:fld>
            <a:endParaRPr lang="en-US" altLang="en-US" sz="1200">
              <a:latin typeface="Times" panose="02020603050405020304" pitchFamily="18" charset="0"/>
            </a:endParaRPr>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002913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17A3351F-6319-4A23-8FA2-04C58540BA08}" type="slidenum">
              <a:rPr lang="en-US" altLang="en-US" sz="1200" smtClean="0">
                <a:latin typeface="Times" panose="02020603050405020304" pitchFamily="18" charset="0"/>
              </a:rPr>
              <a:pPr/>
              <a:t>127</a:t>
            </a:fld>
            <a:endParaRPr lang="en-US" altLang="en-US" sz="1200">
              <a:latin typeface="Times" panose="02020603050405020304" pitchFamily="18" charset="0"/>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2480835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7BB15208-33CF-4BFF-92CE-CF29F1BEB1FE}" type="slidenum">
              <a:rPr lang="en-US" altLang="en-US" sz="1200" smtClean="0">
                <a:latin typeface="Times" panose="02020603050405020304" pitchFamily="18" charset="0"/>
              </a:rPr>
              <a:pPr/>
              <a:t>128</a:t>
            </a:fld>
            <a:endParaRPr lang="en-US" altLang="en-US" sz="1200">
              <a:latin typeface="Times" panose="02020603050405020304" pitchFamily="18" charset="0"/>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034432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EF0634AB-6CCB-420E-8500-4DB329A80E95}" type="slidenum">
              <a:rPr lang="en-US" altLang="en-US" sz="1200" smtClean="0">
                <a:latin typeface="Times" panose="02020603050405020304" pitchFamily="18" charset="0"/>
              </a:rPr>
              <a:pPr/>
              <a:t>129</a:t>
            </a:fld>
            <a:endParaRPr lang="en-US" altLang="en-US" sz="1200">
              <a:latin typeface="Times" panose="02020603050405020304" pitchFamily="18" charset="0"/>
            </a:endParaRPr>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668219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9DFE3B33-620C-4079-BC70-A8FDD0379AC1}" type="slidenum">
              <a:rPr lang="en-US" altLang="en-US" sz="1200" smtClean="0">
                <a:latin typeface="Times" panose="02020603050405020304" pitchFamily="18" charset="0"/>
              </a:rPr>
              <a:pPr/>
              <a:t>130</a:t>
            </a:fld>
            <a:endParaRPr lang="en-US" altLang="en-US" sz="1200">
              <a:latin typeface="Times" panose="02020603050405020304" pitchFamily="18" charset="0"/>
            </a:endParaRPr>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278901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33CAC105-9F28-4CCC-B18F-2284FDF57072}" type="slidenum">
              <a:rPr lang="en-US" altLang="en-US" sz="1200" smtClean="0">
                <a:latin typeface="Times" panose="02020603050405020304" pitchFamily="18" charset="0"/>
              </a:rPr>
              <a:pPr/>
              <a:t>132</a:t>
            </a:fld>
            <a:endParaRPr lang="en-US" altLang="en-US" sz="1200">
              <a:latin typeface="Times" panose="02020603050405020304" pitchFamily="18" charset="0"/>
            </a:endParaRPr>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585272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6ABF18D9-2DC0-4E40-BAE4-847D9F3E4AB5}" type="slidenum">
              <a:rPr lang="en-US" altLang="en-US" sz="1200" smtClean="0">
                <a:latin typeface="Times" panose="02020603050405020304" pitchFamily="18" charset="0"/>
              </a:rPr>
              <a:pPr/>
              <a:t>25</a:t>
            </a:fld>
            <a:endParaRPr lang="en-US" altLang="en-US" sz="1200">
              <a:latin typeface="Times" panose="02020603050405020304" pitchFamily="18" charset="0"/>
            </a:endParaRPr>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05847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D8AE53C2-D202-4826-90FD-0C30833550F3}" type="slidenum">
              <a:rPr lang="en-US" altLang="en-US" sz="1200" smtClean="0">
                <a:latin typeface="Times" panose="02020603050405020304" pitchFamily="18" charset="0"/>
              </a:rPr>
              <a:pPr/>
              <a:t>27</a:t>
            </a:fld>
            <a:endParaRPr lang="en-US" altLang="en-US" sz="1200">
              <a:latin typeface="Times" panose="02020603050405020304" pitchFamily="18"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719663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799FB1DD-8AF5-4812-A217-147A4AEC7ED7}" type="slidenum">
              <a:rPr lang="en-US" altLang="en-US" sz="1200" smtClean="0">
                <a:latin typeface="Times" panose="02020603050405020304" pitchFamily="18" charset="0"/>
              </a:rPr>
              <a:pPr/>
              <a:t>32</a:t>
            </a:fld>
            <a:endParaRPr lang="en-US" altLang="en-US" sz="1200">
              <a:latin typeface="Times" panose="02020603050405020304" pitchFamily="18" charset="0"/>
            </a:endParaRPr>
          </a:p>
        </p:txBody>
      </p:sp>
      <p:sp>
        <p:nvSpPr>
          <p:cNvPr id="45059" name="Rectangle 1026"/>
          <p:cNvSpPr>
            <a:spLocks noGrp="1" noRot="1" noChangeAspect="1" noChangeArrowheads="1" noTextEdit="1"/>
          </p:cNvSpPr>
          <p:nvPr>
            <p:ph type="sldImg"/>
          </p:nvPr>
        </p:nvSpPr>
        <p:spPr>
          <a:ln/>
        </p:spPr>
      </p:sp>
      <p:sp>
        <p:nvSpPr>
          <p:cNvPr id="45060"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84755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1"/>
                </a:solidFill>
                <a:latin typeface="Arial" panose="020B0604020202020204" pitchFamily="34" charset="0"/>
                <a:ea typeface="ＭＳ Ｐゴシック" panose="020B0600070205080204" pitchFamily="34" charset="-128"/>
              </a:defRPr>
            </a:lvl1pPr>
            <a:lvl2pPr marL="755650" indent="-290513">
              <a:defRPr sz="4400">
                <a:solidFill>
                  <a:schemeClr val="tx1"/>
                </a:solidFill>
                <a:latin typeface="Arial" panose="020B0604020202020204" pitchFamily="34" charset="0"/>
                <a:ea typeface="ＭＳ Ｐゴシック" panose="020B0600070205080204" pitchFamily="34" charset="-128"/>
              </a:defRPr>
            </a:lvl2pPr>
            <a:lvl3pPr marL="1163638" indent="-231775">
              <a:defRPr sz="4400">
                <a:solidFill>
                  <a:schemeClr val="tx1"/>
                </a:solidFill>
                <a:latin typeface="Arial" panose="020B0604020202020204" pitchFamily="34" charset="0"/>
                <a:ea typeface="ＭＳ Ｐゴシック" panose="020B0600070205080204" pitchFamily="34" charset="-128"/>
              </a:defRPr>
            </a:lvl3pPr>
            <a:lvl4pPr marL="1630363" indent="-231775">
              <a:defRPr sz="4400">
                <a:solidFill>
                  <a:schemeClr val="tx1"/>
                </a:solidFill>
                <a:latin typeface="Arial" panose="020B0604020202020204" pitchFamily="34" charset="0"/>
                <a:ea typeface="ＭＳ Ｐゴシック" panose="020B0600070205080204" pitchFamily="34" charset="-128"/>
              </a:defRPr>
            </a:lvl4pPr>
            <a:lvl5pPr marL="2095500" indent="-231775">
              <a:defRPr sz="4400">
                <a:solidFill>
                  <a:schemeClr val="tx1"/>
                </a:solidFill>
                <a:latin typeface="Arial" panose="020B0604020202020204" pitchFamily="34" charset="0"/>
                <a:ea typeface="ＭＳ Ｐゴシック" panose="020B0600070205080204" pitchFamily="34" charset="-128"/>
              </a:defRPr>
            </a:lvl5pPr>
            <a:lvl6pPr marL="25527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30099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671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924300" indent="-231775"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fld id="{2B89F854-03A0-4665-B60F-B1453ACEBE3E}" type="slidenum">
              <a:rPr lang="en-US" altLang="en-US" sz="1200" smtClean="0">
                <a:latin typeface="Times" panose="02020603050405020304" pitchFamily="18" charset="0"/>
              </a:rPr>
              <a:pPr/>
              <a:t>33</a:t>
            </a:fld>
            <a:endParaRPr lang="en-US" altLang="en-US" sz="1200">
              <a:latin typeface="Times" panose="02020603050405020304" pitchFamily="18" charset="0"/>
            </a:endParaRPr>
          </a:p>
        </p:txBody>
      </p:sp>
      <p:sp>
        <p:nvSpPr>
          <p:cNvPr id="47107" name="Rectangle 1026"/>
          <p:cNvSpPr>
            <a:spLocks noGrp="1" noRot="1" noChangeAspect="1" noChangeArrowheads="1" noTextEdit="1"/>
          </p:cNvSpPr>
          <p:nvPr>
            <p:ph type="sldImg"/>
          </p:nvPr>
        </p:nvSpPr>
        <p:spPr>
          <a:ln/>
        </p:spPr>
      </p:sp>
      <p:sp>
        <p:nvSpPr>
          <p:cNvPr id="4710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4805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5D5F43F-2768-46F5-A9EC-150F4323EE0D}" type="datetimeFigureOut">
              <a:rPr lang="en-US" smtClean="0"/>
              <a:t>5/2/2017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2205569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D5F43F-2768-46F5-A9EC-150F4323EE0D}" type="datetimeFigureOut">
              <a:rPr lang="en-US" smtClean="0"/>
              <a:t>5/2/2017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4030986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D5F43F-2768-46F5-A9EC-150F4323EE0D}" type="datetimeFigureOut">
              <a:rPr lang="en-US" smtClean="0"/>
              <a:t>5/2/2017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2834363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D5F43F-2768-46F5-A9EC-150F4323EE0D}" type="datetimeFigureOut">
              <a:rPr lang="en-US" smtClean="0"/>
              <a:t>5/2/2017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3515494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5D5F43F-2768-46F5-A9EC-150F4323EE0D}" type="datetimeFigureOut">
              <a:rPr lang="en-US" smtClean="0"/>
              <a:t>5/2/2017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2403837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5D5F43F-2768-46F5-A9EC-150F4323EE0D}" type="datetimeFigureOut">
              <a:rPr lang="en-US" smtClean="0"/>
              <a:t>5/2/2017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754868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5D5F43F-2768-46F5-A9EC-150F4323EE0D}" type="datetimeFigureOut">
              <a:rPr lang="en-US" smtClean="0"/>
              <a:t>5/2/2017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148933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5D5F43F-2768-46F5-A9EC-150F4323EE0D}" type="datetimeFigureOut">
              <a:rPr lang="en-US" smtClean="0"/>
              <a:t>5/2/2017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1168952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D5F43F-2768-46F5-A9EC-150F4323EE0D}" type="datetimeFigureOut">
              <a:rPr lang="en-US" smtClean="0"/>
              <a:t>5/2/2017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1977673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5D5F43F-2768-46F5-A9EC-150F4323EE0D}" type="datetimeFigureOut">
              <a:rPr lang="en-US" smtClean="0"/>
              <a:t>5/2/2017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209519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5D5F43F-2768-46F5-A9EC-150F4323EE0D}" type="datetimeFigureOut">
              <a:rPr lang="en-US" smtClean="0"/>
              <a:t>5/2/2017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D0D2DC-6DA9-4D28-A179-D40BF37D2254}" type="slidenum">
              <a:rPr lang="en-US" smtClean="0"/>
              <a:t>‹#›</a:t>
            </a:fld>
            <a:endParaRPr lang="en-US"/>
          </a:p>
        </p:txBody>
      </p:sp>
    </p:spTree>
    <p:extLst>
      <p:ext uri="{BB962C8B-B14F-4D97-AF65-F5344CB8AC3E}">
        <p14:creationId xmlns:p14="http://schemas.microsoft.com/office/powerpoint/2010/main" val="1500798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5F43F-2768-46F5-A9EC-150F4323EE0D}" type="datetimeFigureOut">
              <a:rPr lang="en-US" smtClean="0"/>
              <a:t>5/2/2017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D0D2DC-6DA9-4D28-A179-D40BF37D2254}" type="slidenum">
              <a:rPr lang="en-US" smtClean="0"/>
              <a:t>‹#›</a:t>
            </a:fld>
            <a:endParaRPr lang="en-US"/>
          </a:p>
        </p:txBody>
      </p:sp>
    </p:spTree>
    <p:extLst>
      <p:ext uri="{BB962C8B-B14F-4D97-AF65-F5344CB8AC3E}">
        <p14:creationId xmlns:p14="http://schemas.microsoft.com/office/powerpoint/2010/main" val="513192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6.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s/_rels/slide11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jpe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115.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122.png"/><Relationship Id="rId4" Type="http://schemas.openxmlformats.org/officeDocument/2006/relationships/image" Target="../media/image119.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125.png"/><Relationship Id="rId4" Type="http://schemas.openxmlformats.org/officeDocument/2006/relationships/image" Target="../media/image124.png"/></Relationships>
</file>

<file path=ppt/slides/_rels/slide12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29.png"/></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13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134.png"/><Relationship Id="rId4" Type="http://schemas.openxmlformats.org/officeDocument/2006/relationships/image" Target="../media/image133.png"/></Relationships>
</file>

<file path=ppt/slides/_rels/slide13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47.png"/><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9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6"/>
          <p:cNvSpPr>
            <a:spLocks noGrp="1" noChangeArrowheads="1"/>
          </p:cNvSpPr>
          <p:nvPr>
            <p:ph type="ctrTitle"/>
          </p:nvPr>
        </p:nvSpPr>
        <p:spPr/>
        <p:txBody>
          <a:bodyPr/>
          <a:lstStyle/>
          <a:p>
            <a:pPr eaLnBrk="1" hangingPunct="1"/>
            <a:r>
              <a:rPr lang="en-US" altLang="en-US">
                <a:ea typeface="ＭＳ Ｐゴシック" panose="020B0600070205080204" pitchFamily="34" charset="-128"/>
              </a:rPr>
              <a:t>AP Biology</a:t>
            </a:r>
          </a:p>
        </p:txBody>
      </p:sp>
      <p:sp>
        <p:nvSpPr>
          <p:cNvPr id="5123" name="Rectangle 1027" descr="Rectangle: Click to edit Master text styles&#10;Second level&#10;Third level&#10;Fourth level&#10;Fifth level"/>
          <p:cNvSpPr>
            <a:spLocks noGrp="1" noChangeArrowheads="1"/>
          </p:cNvSpPr>
          <p:nvPr>
            <p:ph type="subTitle" idx="1"/>
          </p:nvPr>
        </p:nvSpPr>
        <p:spPr>
          <a:xfrm>
            <a:off x="2514600" y="3309938"/>
            <a:ext cx="6400800" cy="895350"/>
          </a:xfrm>
        </p:spPr>
        <p:txBody>
          <a:bodyPr/>
          <a:lstStyle/>
          <a:p>
            <a:pPr algn="ctr" eaLnBrk="1" hangingPunct="1">
              <a:buFont typeface="Wingdings" panose="05000000000000000000" pitchFamily="2" charset="2"/>
              <a:buNone/>
            </a:pPr>
            <a:r>
              <a:rPr lang="en-US" altLang="en-US" dirty="0">
                <a:ea typeface="ＭＳ Ｐゴシック" panose="020B0600070205080204" pitchFamily="34" charset="-128"/>
              </a:rPr>
              <a:t>Lab Review</a:t>
            </a:r>
          </a:p>
          <a:p>
            <a:pPr algn="ctr" eaLnBrk="1" hangingPunct="1">
              <a:buFont typeface="Wingdings" panose="05000000000000000000" pitchFamily="2" charset="2"/>
              <a:buNone/>
            </a:pPr>
            <a:r>
              <a:rPr lang="en-US" altLang="en-US" sz="1400" dirty="0">
                <a:ea typeface="ＭＳ Ｐゴシック" panose="020B0600070205080204" pitchFamily="34" charset="-128"/>
              </a:rPr>
              <a:t>Based on the PPT from Ms. </a:t>
            </a:r>
            <a:r>
              <a:rPr lang="en-US" altLang="en-US" sz="1400" dirty="0" err="1">
                <a:ea typeface="ＭＳ Ｐゴシック" panose="020B0600070205080204" pitchFamily="34" charset="-128"/>
              </a:rPr>
              <a:t>Foglia</a:t>
            </a:r>
            <a:endParaRPr lang="en-US" altLang="en-US" sz="1400" dirty="0">
              <a:ea typeface="ＭＳ Ｐゴシック" panose="020B0600070205080204" pitchFamily="34" charset="-128"/>
            </a:endParaRPr>
          </a:p>
        </p:txBody>
      </p:sp>
    </p:spTree>
    <p:extLst>
      <p:ext uri="{BB962C8B-B14F-4D97-AF65-F5344CB8AC3E}">
        <p14:creationId xmlns:p14="http://schemas.microsoft.com/office/powerpoint/2010/main" val="2549721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27" descr="Rectangle: Click to edit Master text styles&#10;Second level&#10;Third level&#10;Fourth level&#10;Fifth level"/>
          <p:cNvSpPr>
            <a:spLocks noGrp="1" noChangeArrowheads="1"/>
          </p:cNvSpPr>
          <p:nvPr>
            <p:ph type="body" idx="1"/>
          </p:nvPr>
        </p:nvSpPr>
        <p:spPr>
          <a:xfrm>
            <a:off x="2238375" y="2246313"/>
            <a:ext cx="8110538" cy="4419600"/>
          </a:xfrm>
          <a:solidFill>
            <a:schemeClr val="bg1"/>
          </a:solidFill>
        </p:spPr>
        <p:txBody>
          <a:bodyPr/>
          <a:lstStyle/>
          <a:p>
            <a:pPr marL="0" indent="0">
              <a:buNone/>
            </a:pPr>
            <a:r>
              <a:rPr lang="en-US" altLang="en-US" sz="1800">
                <a:solidFill>
                  <a:schemeClr val="tx2"/>
                </a:solidFill>
                <a:ea typeface="ＭＳ Ｐゴシック" panose="020B0600070205080204" pitchFamily="34" charset="-128"/>
              </a:rPr>
              <a:t>ESSAY 1989</a:t>
            </a:r>
            <a:endParaRPr lang="en-US" altLang="en-US" sz="2600">
              <a:ea typeface="ＭＳ Ｐゴシック" panose="020B0600070205080204" pitchFamily="34" charset="-128"/>
            </a:endParaRPr>
          </a:p>
          <a:p>
            <a:pPr marL="0" indent="0">
              <a:buNone/>
            </a:pPr>
            <a:r>
              <a:rPr lang="en-US" altLang="en-US" sz="1900">
                <a:ea typeface="ＭＳ Ｐゴシック" panose="020B0600070205080204" pitchFamily="34" charset="-128"/>
              </a:rPr>
              <a:t>Do the following with reference to the Hardy-Weinberg model.</a:t>
            </a:r>
          </a:p>
          <a:p>
            <a:pPr marL="398463" lvl="1" indent="-284163">
              <a:buNone/>
            </a:pPr>
            <a:endParaRPr lang="en-US" altLang="en-US" sz="1200">
              <a:solidFill>
                <a:srgbClr val="0F116A"/>
              </a:solidFill>
              <a:ea typeface="ＭＳ Ｐゴシック" panose="020B0600070205080204" pitchFamily="34" charset="-128"/>
            </a:endParaRPr>
          </a:p>
          <a:p>
            <a:pPr marL="398463" lvl="1" indent="-284163">
              <a:buNone/>
            </a:pPr>
            <a:r>
              <a:rPr lang="en-US" altLang="en-US" sz="1800">
                <a:solidFill>
                  <a:srgbClr val="0F116A"/>
                </a:solidFill>
                <a:ea typeface="ＭＳ Ｐゴシック" panose="020B0600070205080204" pitchFamily="34" charset="-128"/>
              </a:rPr>
              <a:t>a. Indicate the conditions under which allele frequencies (p and q) remain constant from one generation to the next.</a:t>
            </a:r>
          </a:p>
          <a:p>
            <a:pPr marL="398463" lvl="1" indent="-284163">
              <a:buNone/>
            </a:pPr>
            <a:r>
              <a:rPr lang="en-US" altLang="en-US" sz="1800">
                <a:solidFill>
                  <a:srgbClr val="0F116A"/>
                </a:solidFill>
                <a:ea typeface="ＭＳ Ｐゴシック" panose="020B0600070205080204" pitchFamily="34" charset="-128"/>
              </a:rPr>
              <a:t>b. Calculate, showing all work, the frequencies of the alleles and frequencies of the genotypes in a population of 100,000 rabbits of which 25,000 are white and 75,000 are agouti (brownish). </a:t>
            </a:r>
            <a:br>
              <a:rPr lang="en-US" altLang="en-US" sz="1800">
                <a:solidFill>
                  <a:srgbClr val="0F116A"/>
                </a:solidFill>
                <a:ea typeface="ＭＳ Ｐゴシック" panose="020B0600070205080204" pitchFamily="34" charset="-128"/>
              </a:rPr>
            </a:br>
            <a:r>
              <a:rPr lang="en-US" altLang="en-US" sz="1800">
                <a:solidFill>
                  <a:srgbClr val="0F116A"/>
                </a:solidFill>
                <a:ea typeface="ＭＳ Ｐゴシック" panose="020B0600070205080204" pitchFamily="34" charset="-128"/>
              </a:rPr>
              <a:t>(In rabbits the white color is due to a recessive allele, w, and agouti is due to a dominant allele, W.)</a:t>
            </a:r>
          </a:p>
          <a:p>
            <a:pPr marL="398463" lvl="1" indent="-284163">
              <a:buNone/>
            </a:pPr>
            <a:r>
              <a:rPr lang="en-US" altLang="en-US" sz="1800">
                <a:solidFill>
                  <a:srgbClr val="0F116A"/>
                </a:solidFill>
                <a:ea typeface="ＭＳ Ｐゴシック" panose="020B0600070205080204" pitchFamily="34" charset="-128"/>
              </a:rPr>
              <a:t>c. If the homozygous dominant condition were to become lethal, what would happen to the allelic and genotypic frequencies in the rabbit population after two generations?</a:t>
            </a:r>
          </a:p>
        </p:txBody>
      </p:sp>
      <p:sp>
        <p:nvSpPr>
          <p:cNvPr id="4" name="Rectangle 2"/>
          <p:cNvSpPr txBox="1">
            <a:spLocks noChangeArrowheads="1"/>
          </p:cNvSpPr>
          <p:nvPr/>
        </p:nvSpPr>
        <p:spPr bwMode="auto">
          <a:xfrm>
            <a:off x="2174875" y="298450"/>
            <a:ext cx="7772400" cy="762000"/>
          </a:xfrm>
          <a:prstGeom prst="rect">
            <a:avLst/>
          </a:prstGeom>
          <a:noFill/>
          <a:ln w="9525">
            <a:noFill/>
            <a:miter lim="800000"/>
            <a:headEnd/>
            <a:tailEnd/>
          </a:ln>
        </p:spPr>
        <p:txBody>
          <a:bodyPr/>
          <a:lstStyle/>
          <a:p>
            <a:pPr eaLnBrk="1" hangingPunct="1">
              <a:defRPr/>
            </a:pPr>
            <a:r>
              <a:rPr lang="en-US" sz="2800" b="1" kern="0">
                <a:solidFill>
                  <a:schemeClr val="tx2"/>
                </a:solidFill>
                <a:latin typeface="+mj-lt"/>
                <a:ea typeface="+mj-ea"/>
                <a:cs typeface="+mj-cs"/>
              </a:rPr>
              <a:t>Lab 2: Mathematical Modeling:</a:t>
            </a:r>
            <a:br>
              <a:rPr lang="en-US" sz="2800" b="1" kern="0">
                <a:solidFill>
                  <a:schemeClr val="tx2"/>
                </a:solidFill>
                <a:latin typeface="+mj-lt"/>
                <a:ea typeface="+mj-ea"/>
                <a:cs typeface="+mj-cs"/>
              </a:rPr>
            </a:br>
            <a:r>
              <a:rPr lang="en-US" sz="2800" b="1" kern="0">
                <a:solidFill>
                  <a:schemeClr val="tx2"/>
                </a:solidFill>
                <a:latin typeface="+mj-lt"/>
                <a:ea typeface="+mj-ea"/>
                <a:cs typeface="+mj-cs"/>
              </a:rPr>
              <a:t>Hardy-Weinberg</a:t>
            </a:r>
            <a:endParaRPr lang="en-US" sz="2800" b="1" kern="0" dirty="0">
              <a:solidFill>
                <a:schemeClr val="tx2"/>
              </a:solidFill>
              <a:latin typeface="+mj-lt"/>
              <a:ea typeface="+mj-ea"/>
              <a:cs typeface="+mj-cs"/>
            </a:endParaRPr>
          </a:p>
        </p:txBody>
      </p:sp>
      <p:pic>
        <p:nvPicPr>
          <p:cNvPr id="1536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69264" y="323850"/>
            <a:ext cx="242887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2987478"/>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3"/>
          <p:cNvSpPr>
            <a:spLocks noGrp="1"/>
          </p:cNvSpPr>
          <p:nvPr>
            <p:ph type="title"/>
          </p:nvPr>
        </p:nvSpPr>
        <p:spPr/>
        <p:txBody>
          <a:bodyPr/>
          <a:lstStyle/>
          <a:p>
            <a:r>
              <a:rPr lang="en-US" altLang="en-US">
                <a:ea typeface="ＭＳ Ｐゴシック" panose="020B0600070205080204" pitchFamily="34" charset="-128"/>
              </a:rPr>
              <a:t>Lab 10: Energy Dynamics</a:t>
            </a:r>
          </a:p>
        </p:txBody>
      </p:sp>
      <p:sp>
        <p:nvSpPr>
          <p:cNvPr id="148483" name="Content Placeholder 4" descr="Rectangle: Click to edit Master text styles&#10;Second level&#10;Third level&#10;Fourth level&#10;Fifth level"/>
          <p:cNvSpPr>
            <a:spLocks noGrp="1"/>
          </p:cNvSpPr>
          <p:nvPr>
            <p:ph idx="1"/>
          </p:nvPr>
        </p:nvSpPr>
        <p:spPr>
          <a:xfrm>
            <a:off x="2362200" y="1371600"/>
            <a:ext cx="7945438" cy="4419600"/>
          </a:xfrm>
        </p:spPr>
        <p:txBody>
          <a:bodyPr/>
          <a:lstStyle/>
          <a:p>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a:r>
              <a:rPr lang="en-US" altLang="en-US" b="0">
                <a:ea typeface="ＭＳ Ｐゴシック" panose="020B0600070205080204" pitchFamily="34" charset="-128"/>
                <a:sym typeface="Wingdings" panose="05000000000000000000" pitchFamily="2" charset="2"/>
              </a:rPr>
              <a:t>Brassica (cabbage)  cabbage white butterfly larvae (caterpillars)</a:t>
            </a:r>
          </a:p>
        </p:txBody>
      </p:sp>
      <p:pic>
        <p:nvPicPr>
          <p:cNvPr id="1484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2488" y="3114675"/>
            <a:ext cx="3414712" cy="334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4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9" y="3121025"/>
            <a:ext cx="2833687"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004365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5" descr="55_10_EnergyPartitioning-L.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98875" y="3030538"/>
            <a:ext cx="5029200" cy="382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07" name="Title 3"/>
          <p:cNvSpPr>
            <a:spLocks noGrp="1"/>
          </p:cNvSpPr>
          <p:nvPr>
            <p:ph type="title"/>
          </p:nvPr>
        </p:nvSpPr>
        <p:spPr>
          <a:xfrm>
            <a:off x="2008188" y="111125"/>
            <a:ext cx="7772400" cy="762000"/>
          </a:xfrm>
        </p:spPr>
        <p:txBody>
          <a:bodyPr/>
          <a:lstStyle/>
          <a:p>
            <a:r>
              <a:rPr lang="en-US" altLang="en-US">
                <a:ea typeface="ＭＳ Ｐゴシック" panose="020B0600070205080204" pitchFamily="34" charset="-128"/>
              </a:rPr>
              <a:t>Lab 10: Energy Dynamics</a:t>
            </a:r>
          </a:p>
        </p:txBody>
      </p:sp>
      <p:sp>
        <p:nvSpPr>
          <p:cNvPr id="149508" name="Content Placeholder 4" descr="Rectangle: Click to edit Master text styles&#10;Second level&#10;Third level&#10;Fourth level&#10;Fifth level"/>
          <p:cNvSpPr>
            <a:spLocks noGrp="1"/>
          </p:cNvSpPr>
          <p:nvPr>
            <p:ph idx="1"/>
          </p:nvPr>
        </p:nvSpPr>
        <p:spPr>
          <a:xfrm>
            <a:off x="1835151" y="900113"/>
            <a:ext cx="8056563" cy="4419600"/>
          </a:xfrm>
        </p:spPr>
        <p:txBody>
          <a:bodyPr/>
          <a:lstStyle/>
          <a:p>
            <a:r>
              <a:rPr lang="en-US" altLang="en-US" u="sng">
                <a:ea typeface="ＭＳ Ｐゴシック" panose="020B0600070205080204" pitchFamily="34" charset="-128"/>
                <a:sym typeface="Wingdings" panose="05000000000000000000" pitchFamily="2" charset="2"/>
              </a:rPr>
              <a:t>Measuring Biomass</a:t>
            </a:r>
            <a:r>
              <a:rPr lang="en-US" altLang="en-US" b="0">
                <a:ea typeface="ＭＳ Ｐゴシック" panose="020B0600070205080204" pitchFamily="34" charset="-128"/>
                <a:sym typeface="Wingdings" panose="05000000000000000000" pitchFamily="2" charset="2"/>
              </a:rPr>
              <a:t>:</a:t>
            </a:r>
          </a:p>
          <a:p>
            <a:pPr lvl="1"/>
            <a:r>
              <a:rPr lang="en-US" altLang="en-US" b="0">
                <a:ea typeface="ＭＳ Ｐゴシック" panose="020B0600070205080204" pitchFamily="34" charset="-128"/>
                <a:sym typeface="Wingdings" panose="05000000000000000000" pitchFamily="2" charset="2"/>
              </a:rPr>
              <a:t>Cabbage  mass lost</a:t>
            </a:r>
          </a:p>
          <a:p>
            <a:pPr lvl="1"/>
            <a:r>
              <a:rPr lang="en-US" altLang="en-US" b="0">
                <a:ea typeface="ＭＳ Ｐゴシック" panose="020B0600070205080204" pitchFamily="34" charset="-128"/>
                <a:sym typeface="Wingdings" panose="05000000000000000000" pitchFamily="2" charset="2"/>
              </a:rPr>
              <a:t>Caterpillar  mass gained</a:t>
            </a:r>
          </a:p>
          <a:p>
            <a:pPr lvl="1"/>
            <a:r>
              <a:rPr lang="en-US" altLang="en-US" b="0">
                <a:ea typeface="ＭＳ Ｐゴシック" panose="020B0600070205080204" pitchFamily="34" charset="-128"/>
                <a:sym typeface="Wingdings" panose="05000000000000000000" pitchFamily="2" charset="2"/>
              </a:rPr>
              <a:t>Caterpillar frass (poop)  dry mass</a:t>
            </a:r>
          </a:p>
          <a:p>
            <a:pPr lvl="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36871780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p:txBody>
          <a:bodyPr/>
          <a:lstStyle/>
          <a:p>
            <a:r>
              <a:rPr lang="en-US" altLang="en-US">
                <a:ea typeface="ＭＳ Ｐゴシック" panose="020B0600070205080204" pitchFamily="34" charset="-128"/>
              </a:rPr>
              <a:t>Lab 10: Energy Dynamics</a:t>
            </a:r>
          </a:p>
        </p:txBody>
      </p:sp>
      <p:pic>
        <p:nvPicPr>
          <p:cNvPr id="1505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7839" y="1482725"/>
            <a:ext cx="6569075" cy="519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9000663"/>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3"/>
          <p:cNvSpPr>
            <a:spLocks noGrp="1"/>
          </p:cNvSpPr>
          <p:nvPr>
            <p:ph type="title"/>
          </p:nvPr>
        </p:nvSpPr>
        <p:spPr/>
        <p:txBody>
          <a:bodyPr/>
          <a:lstStyle/>
          <a:p>
            <a:r>
              <a:rPr lang="en-US" altLang="en-US">
                <a:ea typeface="ＭＳ Ｐゴシック" panose="020B0600070205080204" pitchFamily="34" charset="-128"/>
              </a:rPr>
              <a:t>Lab 10: Energy Dynamics</a:t>
            </a:r>
          </a:p>
        </p:txBody>
      </p:sp>
      <p:sp>
        <p:nvSpPr>
          <p:cNvPr id="151555" name="Content Placeholder 4" descr="Rectangle: Click to edit Master text styles&#10;Second level&#10;Third level&#10;Fourth level&#10;Fifth level"/>
          <p:cNvSpPr>
            <a:spLocks noGrp="1"/>
          </p:cNvSpPr>
          <p:nvPr>
            <p:ph idx="1"/>
          </p:nvPr>
        </p:nvSpPr>
        <p:spPr/>
        <p:txBody>
          <a:bodyPr/>
          <a:lstStyle/>
          <a:p>
            <a:r>
              <a:rPr lang="en-US" altLang="en-US" u="sng">
                <a:ea typeface="ＭＳ Ｐゴシック" panose="020B0600070205080204" pitchFamily="34" charset="-128"/>
              </a:rPr>
              <a:t>Conclusions</a:t>
            </a:r>
            <a:r>
              <a:rPr lang="en-US" altLang="en-US">
                <a:ea typeface="ＭＳ Ｐゴシック" panose="020B0600070205080204" pitchFamily="34" charset="-128"/>
              </a:rPr>
              <a:t>:</a:t>
            </a:r>
          </a:p>
        </p:txBody>
      </p:sp>
      <p:pic>
        <p:nvPicPr>
          <p:cNvPr id="15155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2975" y="2403475"/>
            <a:ext cx="3581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5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2650" y="2393951"/>
            <a:ext cx="4705350"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5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0150" y="4097338"/>
            <a:ext cx="4864100"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36969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3"/>
          <p:cNvSpPr>
            <a:spLocks noGrp="1"/>
          </p:cNvSpPr>
          <p:nvPr>
            <p:ph type="title"/>
          </p:nvPr>
        </p:nvSpPr>
        <p:spPr/>
        <p:txBody>
          <a:bodyPr/>
          <a:lstStyle/>
          <a:p>
            <a:r>
              <a:rPr lang="en-US" altLang="en-US">
                <a:ea typeface="ＭＳ Ｐゴシック" panose="020B0600070205080204" pitchFamily="34" charset="-128"/>
              </a:rPr>
              <a:t>Lab 10: Energy Dynamics</a:t>
            </a:r>
          </a:p>
        </p:txBody>
      </p:sp>
      <p:sp>
        <p:nvSpPr>
          <p:cNvPr id="152579" name="Content Placeholder 4" descr="Rectangle: Click to edit Master text styles&#10;Second level&#10;Third level&#10;Fourth level&#10;Fifth level"/>
          <p:cNvSpPr>
            <a:spLocks noGrp="1"/>
          </p:cNvSpPr>
          <p:nvPr>
            <p:ph idx="1"/>
          </p:nvPr>
        </p:nvSpPr>
        <p:spPr>
          <a:xfrm>
            <a:off x="2362200" y="1371600"/>
            <a:ext cx="7945438" cy="4419600"/>
          </a:xfrm>
        </p:spPr>
        <p:txBody>
          <a:bodyPr/>
          <a:lstStyle/>
          <a:p>
            <a:r>
              <a:rPr lang="en-US" altLang="en-US" u="sng">
                <a:ea typeface="ＭＳ Ｐゴシック" panose="020B0600070205080204" pitchFamily="34" charset="-128"/>
              </a:rPr>
              <a:t>Conclusions</a:t>
            </a:r>
            <a:r>
              <a:rPr lang="en-US" altLang="en-US">
                <a:ea typeface="ＭＳ Ｐゴシック" panose="020B0600070205080204" pitchFamily="34" charset="-128"/>
              </a:rPr>
              <a:t>:</a:t>
            </a:r>
          </a:p>
          <a:p>
            <a:pPr lvl="1"/>
            <a:r>
              <a:rPr lang="en-US" altLang="en-US">
                <a:ea typeface="ＭＳ Ｐゴシック" panose="020B0600070205080204" pitchFamily="34" charset="-128"/>
              </a:rPr>
              <a:t>Energy is lost (respiration, waste)</a:t>
            </a:r>
          </a:p>
          <a:p>
            <a:pPr lvl="1"/>
            <a:r>
              <a:rPr lang="en-US" altLang="en-US">
                <a:ea typeface="ＭＳ Ｐゴシック" panose="020B0600070205080204" pitchFamily="34" charset="-128"/>
              </a:rPr>
              <a:t>Conservation of Mass</a:t>
            </a:r>
          </a:p>
          <a:p>
            <a:pPr lvl="1"/>
            <a:r>
              <a:rPr lang="en-US" altLang="en-US">
                <a:ea typeface="ＭＳ Ｐゴシック" panose="020B0600070205080204" pitchFamily="34" charset="-128"/>
              </a:rPr>
              <a:t>Input = Output</a:t>
            </a:r>
          </a:p>
        </p:txBody>
      </p:sp>
    </p:spTree>
    <p:extLst>
      <p:ext uri="{BB962C8B-B14F-4D97-AF65-F5344CB8AC3E}">
        <p14:creationId xmlns:p14="http://schemas.microsoft.com/office/powerpoint/2010/main" val="286823611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0689" y="1377950"/>
            <a:ext cx="68611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706535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214" y="633413"/>
            <a:ext cx="68611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7" name="TextBox 2"/>
          <p:cNvSpPr txBox="1">
            <a:spLocks noChangeArrowheads="1"/>
          </p:cNvSpPr>
          <p:nvPr/>
        </p:nvSpPr>
        <p:spPr bwMode="auto">
          <a:xfrm>
            <a:off x="2320926" y="5603876"/>
            <a:ext cx="7745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000">
                <a:solidFill>
                  <a:srgbClr val="FF0000"/>
                </a:solidFill>
              </a:rPr>
              <a:t>Answer: </a:t>
            </a:r>
          </a:p>
          <a:p>
            <a:r>
              <a:rPr lang="en-US" altLang="en-US" sz="2000"/>
              <a:t>125 – (60 + 5) = </a:t>
            </a:r>
            <a:r>
              <a:rPr lang="en-US" altLang="en-US" sz="2000">
                <a:solidFill>
                  <a:srgbClr val="FF0000"/>
                </a:solidFill>
              </a:rPr>
              <a:t>60 g/m</a:t>
            </a:r>
            <a:r>
              <a:rPr lang="en-US" altLang="en-US" sz="2000" baseline="30000">
                <a:solidFill>
                  <a:srgbClr val="FF0000"/>
                </a:solidFill>
              </a:rPr>
              <a:t>2</a:t>
            </a:r>
          </a:p>
        </p:txBody>
      </p:sp>
    </p:spTree>
    <p:extLst>
      <p:ext uri="{BB962C8B-B14F-4D97-AF65-F5344CB8AC3E}">
        <p14:creationId xmlns:p14="http://schemas.microsoft.com/office/powerpoint/2010/main" val="81719345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11: Transpiration</a:t>
            </a:r>
          </a:p>
        </p:txBody>
      </p:sp>
      <p:sp>
        <p:nvSpPr>
          <p:cNvPr id="155651" name="Rectangle 3" descr="Rectangle: Click to edit Master text styles&#10;Second level&#10;Third level&#10;Fourth level&#10;Fifth level"/>
          <p:cNvSpPr>
            <a:spLocks noGrp="1" noChangeArrowheads="1"/>
          </p:cNvSpPr>
          <p:nvPr>
            <p:ph type="body" idx="1"/>
          </p:nvPr>
        </p:nvSpPr>
        <p:spPr>
          <a:xfrm>
            <a:off x="2362200" y="1787526"/>
            <a:ext cx="7772400" cy="4322763"/>
          </a:xfrm>
        </p:spPr>
        <p:txBody>
          <a:bodyPr/>
          <a:lstStyle/>
          <a:p>
            <a:pPr eaLnBrk="1" hangingPunct="1"/>
            <a:r>
              <a:rPr lang="en-US" altLang="en-US" u="sng">
                <a:ea typeface="ＭＳ Ｐゴシック" panose="020B0600070205080204" pitchFamily="34" charset="-128"/>
              </a:rPr>
              <a:t>Concepts:</a:t>
            </a:r>
          </a:p>
          <a:p>
            <a:pPr lvl="1" eaLnBrk="1" hangingPunct="1"/>
            <a:r>
              <a:rPr lang="en-US" altLang="en-US">
                <a:solidFill>
                  <a:srgbClr val="FF0000"/>
                </a:solidFill>
                <a:ea typeface="ＭＳ Ｐゴシック" panose="020B0600070205080204" pitchFamily="34" charset="-128"/>
              </a:rPr>
              <a:t>Transpiration</a:t>
            </a:r>
          </a:p>
          <a:p>
            <a:pPr lvl="2" eaLnBrk="1" hangingPunct="1"/>
            <a:r>
              <a:rPr lang="en-US" altLang="en-US" sz="2800">
                <a:ea typeface="ＭＳ Ｐゴシック" panose="020B0600070205080204" pitchFamily="34" charset="-128"/>
              </a:rPr>
              <a:t>Xylem</a:t>
            </a:r>
          </a:p>
          <a:p>
            <a:pPr lvl="2" eaLnBrk="1" hangingPunct="1"/>
            <a:r>
              <a:rPr lang="en-US" altLang="en-US" sz="2800">
                <a:ea typeface="ＭＳ Ｐゴシック" panose="020B0600070205080204" pitchFamily="34" charset="-128"/>
              </a:rPr>
              <a:t>Water potential</a:t>
            </a:r>
          </a:p>
          <a:p>
            <a:pPr lvl="2" eaLnBrk="1" hangingPunct="1"/>
            <a:r>
              <a:rPr lang="en-US" altLang="en-US" sz="2800">
                <a:ea typeface="ＭＳ Ｐゴシック" panose="020B0600070205080204" pitchFamily="34" charset="-128"/>
              </a:rPr>
              <a:t>Cohesion-tension hypothesis</a:t>
            </a:r>
          </a:p>
          <a:p>
            <a:pPr lvl="1" eaLnBrk="1" hangingPunct="1"/>
            <a:r>
              <a:rPr lang="en-US" altLang="en-US" b="0">
                <a:ea typeface="ＭＳ Ｐゴシック" panose="020B0600070205080204" pitchFamily="34" charset="-128"/>
              </a:rPr>
              <a:t>Stomata &amp; Guard cells</a:t>
            </a:r>
          </a:p>
          <a:p>
            <a:pPr lvl="1" eaLnBrk="1" hangingPunct="1"/>
            <a:r>
              <a:rPr lang="en-US" altLang="en-US" b="0">
                <a:ea typeface="ＭＳ Ｐゴシック" panose="020B0600070205080204" pitchFamily="34" charset="-128"/>
              </a:rPr>
              <a:t>Leaf surface area &amp; # stomata vs. rate of transpiration</a:t>
            </a:r>
          </a:p>
          <a:p>
            <a:pPr eaLnBrk="1" hangingPunct="1"/>
            <a:endParaRPr lang="en-US" altLang="en-US">
              <a:ea typeface="ＭＳ Ｐゴシック" panose="020B0600070205080204" pitchFamily="34" charset="-128"/>
            </a:endParaRPr>
          </a:p>
        </p:txBody>
      </p:sp>
      <p:pic>
        <p:nvPicPr>
          <p:cNvPr id="532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8400" y="198439"/>
            <a:ext cx="2914650" cy="3565525"/>
          </a:xfrm>
          <a:prstGeom prst="rect">
            <a:avLst/>
          </a:prstGeom>
          <a:noFill/>
          <a:ln w="38100" cap="sq">
            <a:solidFill>
              <a:srgbClr val="000000"/>
            </a:solidFill>
            <a:miter lim="800000"/>
            <a:headEnd/>
            <a:tailEnd/>
          </a:ln>
          <a:effectLst>
            <a:outerShdw blurRad="63500" dist="38100" dir="2700000" algn="tl" rotWithShape="0">
              <a:srgbClr val="000000">
                <a:alpha val="42999"/>
              </a:srgbClr>
            </a:outerShdw>
          </a:effectLst>
          <a:extLst>
            <a:ext uri="{909E8E84-426E-40dd-AFC4-6F175D3DCCD1}"/>
          </a:extLst>
        </p:spPr>
      </p:pic>
    </p:spTree>
    <p:extLst>
      <p:ext uri="{BB962C8B-B14F-4D97-AF65-F5344CB8AC3E}">
        <p14:creationId xmlns:p14="http://schemas.microsoft.com/office/powerpoint/2010/main" val="32422772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11: Transpiration</a:t>
            </a:r>
          </a:p>
        </p:txBody>
      </p:sp>
      <p:pic>
        <p:nvPicPr>
          <p:cNvPr id="15769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8475" y="1862139"/>
            <a:ext cx="3246438"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225" y="1465263"/>
            <a:ext cx="28067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0350" y="4325938"/>
            <a:ext cx="4713288" cy="207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702" name="AutoShape 7"/>
          <p:cNvSpPr>
            <a:spLocks noChangeArrowheads="1"/>
          </p:cNvSpPr>
          <p:nvPr/>
        </p:nvSpPr>
        <p:spPr bwMode="auto">
          <a:xfrm>
            <a:off x="5173663" y="2540000"/>
            <a:ext cx="1346200" cy="420688"/>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B90000"/>
          </a:solidFill>
          <a:ln w="9525">
            <a:solidFill>
              <a:schemeClr val="tx1"/>
            </a:solidFill>
            <a:miter lim="800000"/>
            <a:headEnd/>
            <a:tailEnd/>
          </a:ln>
        </p:spPr>
        <p:txBody>
          <a:bodyPr wrap="none" anchor="ctr"/>
          <a:lstStyle/>
          <a:p>
            <a:endParaRPr lang="en-US"/>
          </a:p>
        </p:txBody>
      </p:sp>
    </p:spTree>
    <p:extLst>
      <p:ext uri="{BB962C8B-B14F-4D97-AF65-F5344CB8AC3E}">
        <p14:creationId xmlns:p14="http://schemas.microsoft.com/office/powerpoint/2010/main" val="189385642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11: Transpiration</a:t>
            </a:r>
          </a:p>
        </p:txBody>
      </p:sp>
      <p:sp>
        <p:nvSpPr>
          <p:cNvPr id="159747" name="Rectangle 1027" descr="Rectangle: Click to edit Master text styles&#10;Second level&#10;Third level&#10;Fourth level&#10;Fifth level"/>
          <p:cNvSpPr>
            <a:spLocks noGrp="1" noChangeArrowheads="1"/>
          </p:cNvSpPr>
          <p:nvPr>
            <p:ph type="body" idx="1"/>
          </p:nvPr>
        </p:nvSpPr>
        <p:spPr>
          <a:xfrm>
            <a:off x="2362200" y="1371600"/>
            <a:ext cx="8027988" cy="4419600"/>
          </a:xfrm>
          <a:noFill/>
        </p:spPr>
        <p:txBody>
          <a:bodyPr/>
          <a:lstStyle/>
          <a:p>
            <a:pPr eaLnBrk="1" hangingPunct="1"/>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eaLnBrk="1" hangingPunct="1"/>
            <a:r>
              <a:rPr lang="en-US" altLang="en-US" b="0">
                <a:ea typeface="ＭＳ Ｐゴシック" panose="020B0600070205080204" pitchFamily="34" charset="-128"/>
              </a:rPr>
              <a:t>Determine relationship between leaf surface area, # stomata, rate of transpiration</a:t>
            </a:r>
          </a:p>
          <a:p>
            <a:pPr lvl="2" eaLnBrk="1" hangingPunct="1"/>
            <a:r>
              <a:rPr lang="en-US" altLang="en-US" sz="2800">
                <a:ea typeface="ＭＳ Ｐゴシック" panose="020B0600070205080204" pitchFamily="34" charset="-128"/>
              </a:rPr>
              <a:t>Nail polish </a:t>
            </a:r>
            <a:r>
              <a:rPr lang="en-US" altLang="en-US" sz="2800">
                <a:ea typeface="ＭＳ Ｐゴシック" panose="020B0600070205080204" pitchFamily="34" charset="-128"/>
                <a:sym typeface="Wingdings" panose="05000000000000000000" pitchFamily="2" charset="2"/>
              </a:rPr>
              <a:t> stomatal peels</a:t>
            </a:r>
            <a:endParaRPr lang="en-US" altLang="en-US" sz="2800">
              <a:ea typeface="ＭＳ Ｐゴシック" panose="020B0600070205080204" pitchFamily="34" charset="-128"/>
            </a:endParaRPr>
          </a:p>
          <a:p>
            <a:pPr lvl="1" eaLnBrk="1" hangingPunct="1"/>
            <a:r>
              <a:rPr lang="en-US" altLang="en-US" b="0">
                <a:ea typeface="ＭＳ Ｐゴシック" panose="020B0600070205080204" pitchFamily="34" charset="-128"/>
              </a:rPr>
              <a:t>Effects of environmental factors on rate of transpiration</a:t>
            </a:r>
          </a:p>
          <a:p>
            <a:pPr lvl="2" eaLnBrk="1" hangingPunct="1"/>
            <a:r>
              <a:rPr lang="en-US" altLang="en-US" sz="2800">
                <a:ea typeface="ＭＳ Ｐゴシック" panose="020B0600070205080204" pitchFamily="34" charset="-128"/>
              </a:rPr>
              <a:t>Temperature, humidity, air flow (wind), light intensity</a:t>
            </a:r>
          </a:p>
        </p:txBody>
      </p:sp>
    </p:spTree>
    <p:extLst>
      <p:ext uri="{BB962C8B-B14F-4D97-AF65-F5344CB8AC3E}">
        <p14:creationId xmlns:p14="http://schemas.microsoft.com/office/powerpoint/2010/main" val="3799562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ChangeArrowheads="1"/>
          </p:cNvSpPr>
          <p:nvPr/>
        </p:nvSpPr>
        <p:spPr bwMode="auto">
          <a:xfrm>
            <a:off x="1933575" y="271463"/>
            <a:ext cx="8370888" cy="577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4400">
                <a:solidFill>
                  <a:schemeClr val="tx1"/>
                </a:solidFill>
                <a:latin typeface="Arial" panose="020B0604020202020204" pitchFamily="34" charset="0"/>
                <a:ea typeface="ＭＳ Ｐゴシック" panose="020B0600070205080204" pitchFamily="34" charset="-128"/>
              </a:defRPr>
            </a:lvl1pPr>
            <a:lvl2pPr marL="398463" indent="-284163">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1885950" indent="-342900">
              <a:defRPr sz="4400">
                <a:solidFill>
                  <a:schemeClr val="tx1"/>
                </a:solidFill>
                <a:latin typeface="Arial" panose="020B0604020202020204" pitchFamily="34" charset="0"/>
                <a:ea typeface="ＭＳ Ｐゴシック" panose="020B0600070205080204" pitchFamily="34" charset="-128"/>
              </a:defRPr>
            </a:lvl5pPr>
            <a:lvl6pPr marL="2343150" indent="-3429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800350" indent="-3429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257550" indent="-3429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714750" indent="-3429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pPr lvl="1" eaLnBrk="1" hangingPunct="1"/>
            <a:r>
              <a:rPr lang="en-US" altLang="en-US" sz="1800">
                <a:solidFill>
                  <a:srgbClr val="0F116A"/>
                </a:solidFill>
              </a:rPr>
              <a:t>a. Indicate the conditions under which allele frequencies (p and q) remain constant from one generation to the next.</a:t>
            </a:r>
          </a:p>
          <a:p>
            <a:pPr lvl="4" eaLnBrk="1" hangingPunct="1">
              <a:lnSpc>
                <a:spcPct val="90000"/>
              </a:lnSpc>
              <a:buFont typeface="Arial" panose="020B0604020202020204" pitchFamily="34" charset="0"/>
              <a:buAutoNum type="arabicPeriod"/>
            </a:pPr>
            <a:r>
              <a:rPr lang="en-US" altLang="en-US" sz="1800">
                <a:solidFill>
                  <a:srgbClr val="FF0000"/>
                </a:solidFill>
              </a:rPr>
              <a:t>large population</a:t>
            </a:r>
          </a:p>
          <a:p>
            <a:pPr lvl="4" eaLnBrk="1" hangingPunct="1">
              <a:lnSpc>
                <a:spcPct val="90000"/>
              </a:lnSpc>
              <a:buFont typeface="Arial" panose="020B0604020202020204" pitchFamily="34" charset="0"/>
              <a:buAutoNum type="arabicPeriod"/>
            </a:pPr>
            <a:r>
              <a:rPr lang="en-US" altLang="en-US" sz="1800">
                <a:solidFill>
                  <a:srgbClr val="FF0000"/>
                </a:solidFill>
              </a:rPr>
              <a:t>random mating</a:t>
            </a:r>
          </a:p>
          <a:p>
            <a:pPr lvl="4" eaLnBrk="1" hangingPunct="1">
              <a:lnSpc>
                <a:spcPct val="90000"/>
              </a:lnSpc>
              <a:buFont typeface="Arial" panose="020B0604020202020204" pitchFamily="34" charset="0"/>
              <a:buAutoNum type="arabicPeriod"/>
            </a:pPr>
            <a:r>
              <a:rPr lang="en-US" altLang="en-US" sz="1800">
                <a:solidFill>
                  <a:srgbClr val="FF0000"/>
                </a:solidFill>
              </a:rPr>
              <a:t>no mutations</a:t>
            </a:r>
          </a:p>
          <a:p>
            <a:pPr lvl="4" eaLnBrk="1" hangingPunct="1">
              <a:lnSpc>
                <a:spcPct val="90000"/>
              </a:lnSpc>
              <a:buFont typeface="Arial" panose="020B0604020202020204" pitchFamily="34" charset="0"/>
              <a:buAutoNum type="arabicPeriod"/>
            </a:pPr>
            <a:r>
              <a:rPr lang="en-US" altLang="en-US" sz="1800">
                <a:solidFill>
                  <a:srgbClr val="FF0000"/>
                </a:solidFill>
              </a:rPr>
              <a:t>no natural selection</a:t>
            </a:r>
          </a:p>
          <a:p>
            <a:pPr lvl="4" eaLnBrk="1" hangingPunct="1">
              <a:lnSpc>
                <a:spcPct val="90000"/>
              </a:lnSpc>
              <a:buFont typeface="Arial" panose="020B0604020202020204" pitchFamily="34" charset="0"/>
              <a:buAutoNum type="arabicPeriod"/>
            </a:pPr>
            <a:r>
              <a:rPr lang="en-US" altLang="en-US" sz="1800">
                <a:solidFill>
                  <a:srgbClr val="FF0000"/>
                </a:solidFill>
              </a:rPr>
              <a:t>no migration</a:t>
            </a:r>
            <a:endParaRPr lang="en-US" altLang="en-US" sz="1800">
              <a:solidFill>
                <a:srgbClr val="0F116A"/>
              </a:solidFill>
            </a:endParaRPr>
          </a:p>
          <a:p>
            <a:pPr lvl="1" eaLnBrk="1" hangingPunct="1"/>
            <a:r>
              <a:rPr lang="en-US" altLang="en-US" sz="1800">
                <a:solidFill>
                  <a:srgbClr val="0F116A"/>
                </a:solidFill>
              </a:rPr>
              <a:t>b. Calculate, showing all work, the frequencies of the alleles and frequencies of the genotypes in a population of 100,000 rabbits of which 25,000 are white and 75,000 are agouti (brownish). (In rabbits the white color is due to a recessive allele, w, and agouti is due to a dominant allele, W.)</a:t>
            </a:r>
          </a:p>
          <a:p>
            <a:pPr lvl="1" eaLnBrk="1" hangingPunct="1"/>
            <a:r>
              <a:rPr lang="en-US" altLang="en-US" sz="1800">
                <a:solidFill>
                  <a:srgbClr val="0F116A"/>
                </a:solidFill>
              </a:rPr>
              <a:t>		25,000/ 100,000 = .25   so .25 = q</a:t>
            </a:r>
            <a:r>
              <a:rPr lang="en-US" altLang="en-US" sz="1800" baseline="30000">
                <a:solidFill>
                  <a:srgbClr val="0F116A"/>
                </a:solidFill>
              </a:rPr>
              <a:t>2</a:t>
            </a:r>
            <a:r>
              <a:rPr lang="en-US" altLang="en-US" sz="1800">
                <a:solidFill>
                  <a:srgbClr val="0F116A"/>
                </a:solidFill>
              </a:rPr>
              <a:t>		</a:t>
            </a:r>
            <a:r>
              <a:rPr lang="en-US" altLang="en-US" sz="1800">
                <a:solidFill>
                  <a:srgbClr val="FF0000"/>
                </a:solidFill>
              </a:rPr>
              <a:t>(a)</a:t>
            </a:r>
            <a:r>
              <a:rPr lang="en-US" altLang="en-US" sz="1800">
                <a:solidFill>
                  <a:srgbClr val="0F116A"/>
                </a:solidFill>
              </a:rPr>
              <a:t> </a:t>
            </a:r>
            <a:r>
              <a:rPr lang="en-US" altLang="en-US" sz="1800">
                <a:solidFill>
                  <a:srgbClr val="FF0000"/>
                </a:solidFill>
              </a:rPr>
              <a:t>q = .5 and (A) p = .5</a:t>
            </a:r>
          </a:p>
          <a:p>
            <a:pPr lvl="1" eaLnBrk="1" hangingPunct="1"/>
            <a:r>
              <a:rPr lang="en-US" altLang="en-US" sz="1800">
                <a:solidFill>
                  <a:srgbClr val="0F116A"/>
                </a:solidFill>
              </a:rPr>
              <a:t>		Homozygous Rec = .25 = </a:t>
            </a:r>
            <a:r>
              <a:rPr lang="en-US" altLang="en-US" sz="1800">
                <a:solidFill>
                  <a:srgbClr val="FF0000"/>
                </a:solidFill>
              </a:rPr>
              <a:t>25,000</a:t>
            </a:r>
          </a:p>
          <a:p>
            <a:pPr lvl="1" eaLnBrk="1" hangingPunct="1"/>
            <a:r>
              <a:rPr lang="en-US" altLang="en-US" sz="1800">
                <a:solidFill>
                  <a:srgbClr val="0F116A"/>
                </a:solidFill>
              </a:rPr>
              <a:t>		Homozygous Dom (agouti) = p</a:t>
            </a:r>
            <a:r>
              <a:rPr lang="en-US" altLang="en-US" sz="1800" baseline="30000">
                <a:solidFill>
                  <a:srgbClr val="0F116A"/>
                </a:solidFill>
              </a:rPr>
              <a:t>2</a:t>
            </a:r>
            <a:r>
              <a:rPr lang="en-US" altLang="en-US" sz="1800">
                <a:solidFill>
                  <a:srgbClr val="0F116A"/>
                </a:solidFill>
              </a:rPr>
              <a:t> = .25 = </a:t>
            </a:r>
            <a:r>
              <a:rPr lang="en-US" altLang="en-US" sz="1800">
                <a:solidFill>
                  <a:srgbClr val="FF0000"/>
                </a:solidFill>
              </a:rPr>
              <a:t>25,000</a:t>
            </a:r>
          </a:p>
          <a:p>
            <a:pPr lvl="1" eaLnBrk="1" hangingPunct="1"/>
            <a:r>
              <a:rPr lang="en-US" altLang="en-US" sz="1800">
                <a:solidFill>
                  <a:srgbClr val="0F116A"/>
                </a:solidFill>
              </a:rPr>
              <a:t>		Heterozygous (agouti) = 2(p)(q) = 2(.5)(.5) = .5 = </a:t>
            </a:r>
            <a:r>
              <a:rPr lang="en-US" altLang="en-US" sz="1800">
                <a:solidFill>
                  <a:srgbClr val="FF0000"/>
                </a:solidFill>
              </a:rPr>
              <a:t>50,000</a:t>
            </a:r>
          </a:p>
          <a:p>
            <a:pPr lvl="1" eaLnBrk="1" hangingPunct="1"/>
            <a:r>
              <a:rPr lang="en-US" altLang="en-US" sz="1800">
                <a:solidFill>
                  <a:srgbClr val="0F116A"/>
                </a:solidFill>
              </a:rPr>
              <a:t>c. If the homozygous dominant condition were to become lethal, what would happen to the allelic and genotypic frequencies in the rabbit population after two generations? </a:t>
            </a:r>
            <a:r>
              <a:rPr lang="en-US" altLang="en-US" sz="1800">
                <a:solidFill>
                  <a:srgbClr val="FF0000"/>
                </a:solidFill>
              </a:rPr>
              <a:t>The frequency of the ‘A’ allele would decrease and the frequency of the ‘a’ allele would increase</a:t>
            </a:r>
            <a:r>
              <a:rPr lang="en-US" altLang="en-US" sz="1800">
                <a:solidFill>
                  <a:srgbClr val="0F116A"/>
                </a:solidFill>
              </a:rPr>
              <a:t>. </a:t>
            </a:r>
          </a:p>
          <a:p>
            <a:pPr lvl="1" eaLnBrk="1" hangingPunct="1"/>
            <a:endParaRPr lang="en-US" altLang="en-US" sz="1800">
              <a:solidFill>
                <a:srgbClr val="FF0000"/>
              </a:solidFill>
            </a:endParaRPr>
          </a:p>
          <a:p>
            <a:pPr lvl="1" eaLnBrk="1" hangingPunct="1"/>
            <a:endParaRPr lang="en-US" altLang="en-US" sz="1800">
              <a:solidFill>
                <a:srgbClr val="0F116A"/>
              </a:solidFill>
            </a:endParaRPr>
          </a:p>
        </p:txBody>
      </p:sp>
    </p:spTree>
    <p:extLst>
      <p:ext uri="{BB962C8B-B14F-4D97-AF65-F5344CB8AC3E}">
        <p14:creationId xmlns:p14="http://schemas.microsoft.com/office/powerpoint/2010/main" val="388641095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a:lstStyle/>
          <a:p>
            <a:r>
              <a:rPr lang="en-US" altLang="en-US">
                <a:ea typeface="ＭＳ Ｐゴシック" panose="020B0600070205080204" pitchFamily="34" charset="-128"/>
              </a:rPr>
              <a:t>Analysis of Stomata</a:t>
            </a:r>
          </a:p>
        </p:txBody>
      </p:sp>
      <p:pic>
        <p:nvPicPr>
          <p:cNvPr id="16179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6" y="1689100"/>
            <a:ext cx="1909763" cy="22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79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2514" y="1674814"/>
            <a:ext cx="1654175" cy="228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797" name="Picture 2" descr="http://www.scienceclarified.com/images/uesc_06_img033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9126" y="1690688"/>
            <a:ext cx="284321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798" name="Picture 4" descr="http://dtc.pima.edu/blc/1004thed/004/004_Leaves_Stomata/paintbottom.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4475" y="433705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799" name="Picture 6" descr="http://www.sbs.utexas.edu/mauseth/weblab/webchap10epi/web10.3-1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30951" y="4170364"/>
            <a:ext cx="2936875"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561526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p:txBody>
          <a:bodyPr/>
          <a:lstStyle/>
          <a:p>
            <a:r>
              <a:rPr lang="en-US" altLang="en-US">
                <a:ea typeface="ＭＳ Ｐゴシック" panose="020B0600070205080204" pitchFamily="34" charset="-128"/>
              </a:rPr>
              <a:t>Rates of Transpiration</a:t>
            </a:r>
          </a:p>
        </p:txBody>
      </p:sp>
      <p:pic>
        <p:nvPicPr>
          <p:cNvPr id="162819" name="Picture 6" descr="http://media-cache-ec3.pinimg.com/192x/09/1a/ab/091aabccd7ad8d65037ad066f46afa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3813" y="2239963"/>
            <a:ext cx="2424112" cy="3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0" name="Picture 8" descr="http://www.biologyjunction.com/images/Image179.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6038" y="1749426"/>
            <a:ext cx="554196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671936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11: Transpiration</a:t>
            </a:r>
          </a:p>
        </p:txBody>
      </p:sp>
      <p:sp>
        <p:nvSpPr>
          <p:cNvPr id="163843" name="Rectangle 3" descr="Rectangle: Click to edit Master text styles&#10;Second level&#10;Third level&#10;Fourth level&#10;Fifth level"/>
          <p:cNvSpPr>
            <a:spLocks noGrp="1" noChangeArrowheads="1"/>
          </p:cNvSpPr>
          <p:nvPr>
            <p:ph type="body" idx="1"/>
          </p:nvPr>
        </p:nvSpPr>
        <p:spPr>
          <a:xfrm>
            <a:off x="2224088" y="1371601"/>
            <a:ext cx="8069262" cy="3133725"/>
          </a:xfrm>
        </p:spPr>
        <p:txBody>
          <a:bodyPr/>
          <a:lstStyle/>
          <a:p>
            <a:pPr eaLnBrk="1" hangingPunct="1"/>
            <a:r>
              <a:rPr lang="en-US" altLang="en-US" u="sng">
                <a:ea typeface="ＭＳ Ｐゴシック" panose="020B0600070205080204" pitchFamily="34" charset="-128"/>
              </a:rPr>
              <a:t>Conclusions</a:t>
            </a:r>
            <a:r>
              <a:rPr lang="en-US" altLang="en-US">
                <a:ea typeface="ＭＳ Ｐゴシック" panose="020B0600070205080204" pitchFamily="34" charset="-128"/>
              </a:rPr>
              <a:t>:</a:t>
            </a:r>
          </a:p>
          <a:p>
            <a:pPr lvl="1" eaLnBrk="1" hangingPunct="1"/>
            <a:r>
              <a:rPr lang="en-US" altLang="en-US">
                <a:ea typeface="ＭＳ Ｐゴシック" panose="020B0600070205080204" pitchFamily="34" charset="-128"/>
                <a:sym typeface="Symbol" panose="05050102010706020507" pitchFamily="18" charset="2"/>
              </a:rPr>
              <a:t></a:t>
            </a:r>
            <a:r>
              <a:rPr lang="en-US" altLang="en-US">
                <a:ea typeface="ＭＳ Ｐゴシック" panose="020B0600070205080204" pitchFamily="34" charset="-128"/>
              </a:rPr>
              <a:t>transpiration: </a:t>
            </a:r>
            <a:r>
              <a:rPr lang="en-US" altLang="en-US">
                <a:ea typeface="ＭＳ Ｐゴシック" panose="020B0600070205080204" pitchFamily="34" charset="-128"/>
                <a:sym typeface="Symbol" panose="05050102010706020507" pitchFamily="18" charset="2"/>
              </a:rPr>
              <a:t> wind,  light</a:t>
            </a:r>
            <a:endParaRPr lang="en-US" altLang="en-US">
              <a:ea typeface="ＭＳ Ｐゴシック" panose="020B0600070205080204" pitchFamily="34" charset="-128"/>
            </a:endParaRPr>
          </a:p>
          <a:p>
            <a:pPr lvl="1" eaLnBrk="1" hangingPunct="1"/>
            <a:r>
              <a:rPr lang="en-US" altLang="en-US">
                <a:ea typeface="ＭＳ Ｐゴシック" panose="020B0600070205080204" pitchFamily="34" charset="-128"/>
                <a:sym typeface="Symbol" panose="05050102010706020507" pitchFamily="18" charset="2"/>
              </a:rPr>
              <a:t></a:t>
            </a:r>
            <a:r>
              <a:rPr lang="en-US" altLang="en-US">
                <a:ea typeface="ＭＳ Ｐゴシック" panose="020B0600070205080204" pitchFamily="34" charset="-128"/>
              </a:rPr>
              <a:t>transpiration: </a:t>
            </a:r>
            <a:r>
              <a:rPr lang="en-US" altLang="en-US">
                <a:ea typeface="ＭＳ Ｐゴシック" panose="020B0600070205080204" pitchFamily="34" charset="-128"/>
                <a:sym typeface="Symbol" panose="05050102010706020507" pitchFamily="18" charset="2"/>
              </a:rPr>
              <a:t> humidity</a:t>
            </a:r>
          </a:p>
          <a:p>
            <a:pPr lvl="1" eaLnBrk="1" hangingPunct="1"/>
            <a:r>
              <a:rPr lang="en-US" altLang="en-US">
                <a:ea typeface="ＭＳ Ｐゴシック" panose="020B0600070205080204" pitchFamily="34" charset="-128"/>
                <a:sym typeface="Symbol" panose="05050102010706020507" pitchFamily="18" charset="2"/>
              </a:rPr>
              <a:t>Density of stomata vs. transpiration</a:t>
            </a:r>
          </a:p>
          <a:p>
            <a:pPr lvl="1" eaLnBrk="1" hangingPunct="1"/>
            <a:r>
              <a:rPr lang="en-US" altLang="en-US">
                <a:ea typeface="ＭＳ Ｐゴシック" panose="020B0600070205080204" pitchFamily="34" charset="-128"/>
                <a:sym typeface="Symbol" panose="05050102010706020507" pitchFamily="18" charset="2"/>
              </a:rPr>
              <a:t>Leaf surface area vs. transpiration</a:t>
            </a:r>
          </a:p>
          <a:p>
            <a:pPr lvl="1" eaLnBrk="1" hangingPunct="1"/>
            <a:endParaRPr lang="en-US" altLang="en-US">
              <a:ea typeface="ＭＳ Ｐゴシック" panose="020B0600070205080204" pitchFamily="34" charset="-128"/>
              <a:sym typeface="Symbol" panose="05050102010706020507" pitchFamily="18" charset="2"/>
            </a:endParaRPr>
          </a:p>
          <a:p>
            <a:pPr lvl="1" eaLnBrk="1" hangingPunct="1"/>
            <a:endParaRPr lang="en-US" altLang="en-US">
              <a:ea typeface="ＭＳ Ｐゴシック" panose="020B0600070205080204" pitchFamily="34" charset="-128"/>
              <a:sym typeface="Symbol" panose="05050102010706020507" pitchFamily="18" charset="2"/>
            </a:endParaRPr>
          </a:p>
        </p:txBody>
      </p:sp>
    </p:spTree>
    <p:extLst>
      <p:ext uri="{BB962C8B-B14F-4D97-AF65-F5344CB8AC3E}">
        <p14:creationId xmlns:p14="http://schemas.microsoft.com/office/powerpoint/2010/main" val="393801605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3450" y="1416051"/>
            <a:ext cx="7753350" cy="473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15272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ChangeAspect="1" noChangeArrowheads="1"/>
          </p:cNvPicPr>
          <p:nvPr/>
        </p:nvPicPr>
        <p:blipFill>
          <a:blip r:embed="rId2">
            <a:extLst>
              <a:ext uri="{28A0092B-C50C-407E-A947-70E740481C1C}">
                <a14:useLocalDpi xmlns:a14="http://schemas.microsoft.com/office/drawing/2010/main" val="0"/>
              </a:ext>
            </a:extLst>
          </a:blip>
          <a:srcRect t="40163"/>
          <a:stretch>
            <a:fillRect/>
          </a:stretch>
        </p:blipFill>
        <p:spPr bwMode="auto">
          <a:xfrm>
            <a:off x="1863725" y="509589"/>
            <a:ext cx="7753350" cy="283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915" name="Picture 1"/>
          <p:cNvPicPr>
            <a:picLocks noChangeAspect="1"/>
          </p:cNvPicPr>
          <p:nvPr/>
        </p:nvPicPr>
        <p:blipFill>
          <a:blip r:embed="rId3">
            <a:extLst>
              <a:ext uri="{28A0092B-C50C-407E-A947-70E740481C1C}">
                <a14:useLocalDpi xmlns:a14="http://schemas.microsoft.com/office/drawing/2010/main" val="0"/>
              </a:ext>
            </a:extLst>
          </a:blip>
          <a:srcRect r="6880"/>
          <a:stretch>
            <a:fillRect/>
          </a:stretch>
        </p:blipFill>
        <p:spPr bwMode="auto">
          <a:xfrm>
            <a:off x="1601789" y="3448050"/>
            <a:ext cx="414178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916"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43575" y="3343275"/>
            <a:ext cx="4776788" cy="278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7" name="TextBox 3"/>
          <p:cNvSpPr txBox="1">
            <a:spLocks noChangeArrowheads="1"/>
          </p:cNvSpPr>
          <p:nvPr/>
        </p:nvSpPr>
        <p:spPr bwMode="auto">
          <a:xfrm>
            <a:off x="4919663" y="2933701"/>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a:t>
            </a:r>
          </a:p>
        </p:txBody>
      </p:sp>
    </p:spTree>
    <p:extLst>
      <p:ext uri="{BB962C8B-B14F-4D97-AF65-F5344CB8AC3E}">
        <p14:creationId xmlns:p14="http://schemas.microsoft.com/office/powerpoint/2010/main" val="85076895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2014" y="1816100"/>
            <a:ext cx="8047037"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72576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4714" y="536575"/>
            <a:ext cx="8047037"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38576" y="2371726"/>
            <a:ext cx="6353175" cy="405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4" name="TextBox 3"/>
          <p:cNvSpPr txBox="1">
            <a:spLocks noChangeArrowheads="1"/>
          </p:cNvSpPr>
          <p:nvPr/>
        </p:nvSpPr>
        <p:spPr bwMode="auto">
          <a:xfrm>
            <a:off x="2620963" y="3744913"/>
            <a:ext cx="137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a:t>
            </a:r>
          </a:p>
        </p:txBody>
      </p:sp>
    </p:spTree>
    <p:extLst>
      <p:ext uri="{BB962C8B-B14F-4D97-AF65-F5344CB8AC3E}">
        <p14:creationId xmlns:p14="http://schemas.microsoft.com/office/powerpoint/2010/main" val="221966032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5214" y="1449388"/>
            <a:ext cx="7469187" cy="442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282805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2"/>
          <p:cNvPicPr>
            <a:picLocks noChangeAspect="1" noChangeArrowheads="1"/>
          </p:cNvPicPr>
          <p:nvPr/>
        </p:nvPicPr>
        <p:blipFill>
          <a:blip r:embed="rId2">
            <a:extLst>
              <a:ext uri="{28A0092B-C50C-407E-A947-70E740481C1C}">
                <a14:useLocalDpi xmlns:a14="http://schemas.microsoft.com/office/drawing/2010/main" val="0"/>
              </a:ext>
            </a:extLst>
          </a:blip>
          <a:srcRect b="69980"/>
          <a:stretch>
            <a:fillRect/>
          </a:stretch>
        </p:blipFill>
        <p:spPr bwMode="auto">
          <a:xfrm>
            <a:off x="1955800" y="495301"/>
            <a:ext cx="573405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1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36889" y="3394076"/>
            <a:ext cx="5907087"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12" name="Picture 2"/>
          <p:cNvPicPr>
            <a:picLocks noChangeAspect="1" noChangeArrowheads="1"/>
          </p:cNvPicPr>
          <p:nvPr/>
        </p:nvPicPr>
        <p:blipFill>
          <a:blip r:embed="rId2">
            <a:extLst>
              <a:ext uri="{28A0092B-C50C-407E-A947-70E740481C1C}">
                <a14:useLocalDpi xmlns:a14="http://schemas.microsoft.com/office/drawing/2010/main" val="0"/>
              </a:ext>
            </a:extLst>
          </a:blip>
          <a:srcRect t="30753" r="13139"/>
          <a:stretch>
            <a:fillRect/>
          </a:stretch>
        </p:blipFill>
        <p:spPr bwMode="auto">
          <a:xfrm>
            <a:off x="2406651" y="1516064"/>
            <a:ext cx="3438525"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013" name="TextBox 4"/>
          <p:cNvSpPr txBox="1">
            <a:spLocks noChangeArrowheads="1"/>
          </p:cNvSpPr>
          <p:nvPr/>
        </p:nvSpPr>
        <p:spPr bwMode="auto">
          <a:xfrm>
            <a:off x="6657975" y="2933701"/>
            <a:ext cx="1371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a:t>
            </a:r>
          </a:p>
        </p:txBody>
      </p:sp>
    </p:spTree>
    <p:extLst>
      <p:ext uri="{BB962C8B-B14F-4D97-AF65-F5344CB8AC3E}">
        <p14:creationId xmlns:p14="http://schemas.microsoft.com/office/powerpoint/2010/main" val="62523461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0464" y="1468439"/>
            <a:ext cx="8054975" cy="430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1167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a:xfrm>
            <a:off x="2133600" y="354013"/>
            <a:ext cx="7772400" cy="762000"/>
          </a:xfrm>
        </p:spPr>
        <p:txBody>
          <a:bodyPr>
            <a:normAutofit fontScale="90000"/>
          </a:bodyPr>
          <a:lstStyle/>
          <a:p>
            <a:r>
              <a:rPr lang="en-US" altLang="en-US" sz="2800">
                <a:ea typeface="ＭＳ Ｐゴシック" panose="020B0600070205080204" pitchFamily="34" charset="-128"/>
              </a:rPr>
              <a:t>Lab 3: Comparing DNA Sequences using BLAST </a:t>
            </a:r>
            <a:r>
              <a:rPr lang="en-US" altLang="en-US" sz="2800">
                <a:ea typeface="ＭＳ Ｐゴシック" panose="020B0600070205080204" pitchFamily="34" charset="-128"/>
                <a:sym typeface="Wingdings" panose="05000000000000000000" pitchFamily="2" charset="2"/>
              </a:rPr>
              <a:t> </a:t>
            </a:r>
            <a:r>
              <a:rPr lang="en-US" altLang="en-US" sz="2800">
                <a:ea typeface="ＭＳ Ｐゴシック" panose="020B0600070205080204" pitchFamily="34" charset="-128"/>
              </a:rPr>
              <a:t>Evolutionary Relationships</a:t>
            </a:r>
          </a:p>
        </p:txBody>
      </p:sp>
      <p:sp>
        <p:nvSpPr>
          <p:cNvPr id="18435" name="Content Placeholder 4" descr="Rectangle: Click to edit Master text styles&#10;Second level&#10;Third level&#10;Fourth level&#10;Fifth level"/>
          <p:cNvSpPr>
            <a:spLocks noGrp="1"/>
          </p:cNvSpPr>
          <p:nvPr>
            <p:ph idx="1"/>
          </p:nvPr>
        </p:nvSpPr>
        <p:spPr>
          <a:xfrm>
            <a:off x="2362200" y="1371601"/>
            <a:ext cx="7772400" cy="5040313"/>
          </a:xfrm>
        </p:spPr>
        <p:txBody>
          <a:bodyPr/>
          <a:lstStyle/>
          <a:p>
            <a:r>
              <a:rPr lang="en-US" altLang="en-US" sz="2400" u="sng">
                <a:ea typeface="ＭＳ Ｐゴシック" panose="020B0600070205080204" pitchFamily="34" charset="-128"/>
              </a:rPr>
              <a:t>Concepts</a:t>
            </a:r>
            <a:r>
              <a:rPr lang="en-US" altLang="en-US" sz="2400">
                <a:ea typeface="ＭＳ Ｐゴシック" panose="020B0600070205080204" pitchFamily="34" charset="-128"/>
              </a:rPr>
              <a:t>:</a:t>
            </a:r>
          </a:p>
          <a:p>
            <a:pPr lvl="1"/>
            <a:r>
              <a:rPr lang="en-US" altLang="en-US" u="sng">
                <a:ea typeface="ＭＳ Ｐゴシック" panose="020B0600070205080204" pitchFamily="34" charset="-128"/>
              </a:rPr>
              <a:t>Bioinformatics</a:t>
            </a:r>
            <a:r>
              <a:rPr lang="en-US" altLang="en-US">
                <a:ea typeface="ＭＳ Ｐゴシック" panose="020B0600070205080204" pitchFamily="34" charset="-128"/>
              </a:rPr>
              <a:t>: combines statistics, math modeling, computer science to analyze biological data</a:t>
            </a:r>
          </a:p>
          <a:p>
            <a:pPr lvl="1"/>
            <a:r>
              <a:rPr lang="en-US" altLang="en-US">
                <a:ea typeface="ＭＳ Ｐゴシック" panose="020B0600070205080204" pitchFamily="34" charset="-128"/>
              </a:rPr>
              <a:t>Genomes can be compared to detect genetic similarities and differences</a:t>
            </a:r>
          </a:p>
          <a:p>
            <a:pPr lvl="1"/>
            <a:r>
              <a:rPr lang="en-US" altLang="en-US">
                <a:solidFill>
                  <a:srgbClr val="FF0000"/>
                </a:solidFill>
                <a:ea typeface="ＭＳ Ｐゴシック" panose="020B0600070205080204" pitchFamily="34" charset="-128"/>
              </a:rPr>
              <a:t>BLAST</a:t>
            </a:r>
            <a:r>
              <a:rPr lang="en-US" altLang="en-US">
                <a:ea typeface="ＭＳ Ｐゴシック" panose="020B0600070205080204" pitchFamily="34" charset="-128"/>
              </a:rPr>
              <a:t> = Basic Local Alignment Search Tool</a:t>
            </a:r>
          </a:p>
          <a:p>
            <a:pPr lvl="2"/>
            <a:r>
              <a:rPr lang="en-US" altLang="en-US" b="0">
                <a:ea typeface="ＭＳ Ｐゴシック" panose="020B0600070205080204" pitchFamily="34" charset="-128"/>
              </a:rPr>
              <a:t>Input gene sequence of interest</a:t>
            </a:r>
          </a:p>
          <a:p>
            <a:pPr lvl="2"/>
            <a:r>
              <a:rPr lang="en-US" altLang="en-US" b="0">
                <a:ea typeface="ＭＳ Ｐゴシック" panose="020B0600070205080204" pitchFamily="34" charset="-128"/>
              </a:rPr>
              <a:t>Search genomic libraries for identical or similar sequences</a:t>
            </a:r>
          </a:p>
        </p:txBody>
      </p:sp>
    </p:spTree>
    <p:extLst>
      <p:ext uri="{BB962C8B-B14F-4D97-AF65-F5344CB8AC3E}">
        <p14:creationId xmlns:p14="http://schemas.microsoft.com/office/powerpoint/2010/main" val="396410235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2"/>
          <p:cNvPicPr>
            <a:picLocks noChangeAspect="1" noChangeArrowheads="1"/>
          </p:cNvPicPr>
          <p:nvPr/>
        </p:nvPicPr>
        <p:blipFill>
          <a:blip r:embed="rId2">
            <a:extLst>
              <a:ext uri="{28A0092B-C50C-407E-A947-70E740481C1C}">
                <a14:useLocalDpi xmlns:a14="http://schemas.microsoft.com/office/drawing/2010/main" val="0"/>
              </a:ext>
            </a:extLst>
          </a:blip>
          <a:srcRect b="65602"/>
          <a:stretch>
            <a:fillRect/>
          </a:stretch>
        </p:blipFill>
        <p:spPr bwMode="auto">
          <a:xfrm>
            <a:off x="1868488" y="552451"/>
            <a:ext cx="5441950"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5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03525" y="2260600"/>
            <a:ext cx="6783388" cy="459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0" name="Picture 2"/>
          <p:cNvPicPr>
            <a:picLocks noChangeAspect="1" noChangeArrowheads="1"/>
          </p:cNvPicPr>
          <p:nvPr/>
        </p:nvPicPr>
        <p:blipFill>
          <a:blip r:embed="rId2">
            <a:extLst>
              <a:ext uri="{28A0092B-C50C-407E-A947-70E740481C1C}">
                <a14:useLocalDpi xmlns:a14="http://schemas.microsoft.com/office/drawing/2010/main" val="0"/>
              </a:ext>
            </a:extLst>
          </a:blip>
          <a:srcRect l="7779" t="34451" r="15936"/>
          <a:stretch>
            <a:fillRect/>
          </a:stretch>
        </p:blipFill>
        <p:spPr bwMode="auto">
          <a:xfrm>
            <a:off x="7115176" y="415925"/>
            <a:ext cx="355282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061" name="TextBox 4"/>
          <p:cNvSpPr txBox="1">
            <a:spLocks noChangeArrowheads="1"/>
          </p:cNvSpPr>
          <p:nvPr/>
        </p:nvSpPr>
        <p:spPr bwMode="auto">
          <a:xfrm>
            <a:off x="4824413" y="1765301"/>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a:t>
            </a:r>
          </a:p>
        </p:txBody>
      </p:sp>
    </p:spTree>
    <p:extLst>
      <p:ext uri="{BB962C8B-B14F-4D97-AF65-F5344CB8AC3E}">
        <p14:creationId xmlns:p14="http://schemas.microsoft.com/office/powerpoint/2010/main" val="135893886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2133600" y="685800"/>
            <a:ext cx="8243888" cy="762000"/>
          </a:xfrm>
        </p:spPr>
        <p:txBody>
          <a:bodyPr/>
          <a:lstStyle/>
          <a:p>
            <a:pPr eaLnBrk="1" hangingPunct="1"/>
            <a:r>
              <a:rPr lang="en-US" altLang="en-US" sz="3200">
                <a:ea typeface="ＭＳ Ｐゴシック" panose="020B0600070205080204" pitchFamily="34" charset="-128"/>
              </a:rPr>
              <a:t>Lab 12: Animal Behavior</a:t>
            </a:r>
          </a:p>
        </p:txBody>
      </p:sp>
      <p:sp>
        <p:nvSpPr>
          <p:cNvPr id="174083" name="Rectangle 3" descr="Rectangle: Click to edit Master text styles&#10;Second level&#10;Third level&#10;Fourth level&#10;Fifth level"/>
          <p:cNvSpPr>
            <a:spLocks noGrp="1" noChangeArrowheads="1"/>
          </p:cNvSpPr>
          <p:nvPr>
            <p:ph type="body" idx="1"/>
          </p:nvPr>
        </p:nvSpPr>
        <p:spPr>
          <a:xfrm>
            <a:off x="2362200" y="1371600"/>
            <a:ext cx="7772400" cy="5092700"/>
          </a:xfrm>
        </p:spPr>
        <p:txBody>
          <a:bodyPr/>
          <a:lstStyle/>
          <a:p>
            <a:pPr eaLnBrk="1" hangingPunct="1">
              <a:lnSpc>
                <a:spcPct val="90000"/>
              </a:lnSpc>
            </a:pPr>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eaLnBrk="1" hangingPunct="1">
              <a:lnSpc>
                <a:spcPct val="90000"/>
              </a:lnSpc>
            </a:pPr>
            <a:r>
              <a:rPr lang="en-US" altLang="en-US">
                <a:ea typeface="ＭＳ Ｐゴシック" panose="020B0600070205080204" pitchFamily="34" charset="-128"/>
              </a:rPr>
              <a:t>Experimental design</a:t>
            </a:r>
          </a:p>
          <a:p>
            <a:pPr lvl="2" eaLnBrk="1" hangingPunct="1">
              <a:lnSpc>
                <a:spcPct val="90000"/>
              </a:lnSpc>
            </a:pPr>
            <a:r>
              <a:rPr lang="en-US" altLang="en-US">
                <a:ea typeface="ＭＳ Ｐゴシック" panose="020B0600070205080204" pitchFamily="34" charset="-128"/>
              </a:rPr>
              <a:t>IV, DV, control, constants</a:t>
            </a:r>
          </a:p>
          <a:p>
            <a:pPr lvl="2" eaLnBrk="1" hangingPunct="1">
              <a:lnSpc>
                <a:spcPct val="90000"/>
              </a:lnSpc>
            </a:pPr>
            <a:r>
              <a:rPr lang="en-US" altLang="en-US">
                <a:ea typeface="ＭＳ Ｐゴシック" panose="020B0600070205080204" pitchFamily="34" charset="-128"/>
              </a:rPr>
              <a:t>Control vs. Experimental</a:t>
            </a:r>
          </a:p>
          <a:p>
            <a:pPr lvl="2" eaLnBrk="1" hangingPunct="1">
              <a:lnSpc>
                <a:spcPct val="90000"/>
              </a:lnSpc>
            </a:pPr>
            <a:r>
              <a:rPr lang="en-US" altLang="en-US">
                <a:ea typeface="ＭＳ Ｐゴシック" panose="020B0600070205080204" pitchFamily="34" charset="-128"/>
              </a:rPr>
              <a:t>Hypothesis</a:t>
            </a:r>
          </a:p>
          <a:p>
            <a:pPr lvl="1" eaLnBrk="1" hangingPunct="1">
              <a:lnSpc>
                <a:spcPct val="90000"/>
              </a:lnSpc>
            </a:pPr>
            <a:r>
              <a:rPr lang="en-US" altLang="en-US">
                <a:ea typeface="ＭＳ Ｐゴシック" panose="020B0600070205080204" pitchFamily="34" charset="-128"/>
              </a:rPr>
              <a:t>innate vs. learned behavior</a:t>
            </a:r>
          </a:p>
          <a:p>
            <a:pPr lvl="1" eaLnBrk="1" hangingPunct="1">
              <a:lnSpc>
                <a:spcPct val="90000"/>
              </a:lnSpc>
            </a:pPr>
            <a:r>
              <a:rPr lang="en-US" altLang="en-US">
                <a:ea typeface="ＭＳ Ｐゴシック" panose="020B0600070205080204" pitchFamily="34" charset="-128"/>
              </a:rPr>
              <a:t>choice chambers</a:t>
            </a:r>
          </a:p>
          <a:p>
            <a:pPr lvl="2" eaLnBrk="1" hangingPunct="1">
              <a:lnSpc>
                <a:spcPct val="90000"/>
              </a:lnSpc>
            </a:pPr>
            <a:r>
              <a:rPr lang="en-US" altLang="en-US">
                <a:ea typeface="ＭＳ Ｐゴシック" panose="020B0600070205080204" pitchFamily="34" charset="-128"/>
              </a:rPr>
              <a:t>temperature</a:t>
            </a:r>
          </a:p>
          <a:p>
            <a:pPr lvl="2" eaLnBrk="1" hangingPunct="1">
              <a:lnSpc>
                <a:spcPct val="90000"/>
              </a:lnSpc>
            </a:pPr>
            <a:r>
              <a:rPr lang="en-US" altLang="en-US">
                <a:ea typeface="ＭＳ Ｐゴシック" panose="020B0600070205080204" pitchFamily="34" charset="-128"/>
              </a:rPr>
              <a:t>humidity</a:t>
            </a:r>
          </a:p>
          <a:p>
            <a:pPr lvl="2" eaLnBrk="1" hangingPunct="1">
              <a:lnSpc>
                <a:spcPct val="90000"/>
              </a:lnSpc>
            </a:pPr>
            <a:r>
              <a:rPr lang="en-US" altLang="en-US">
                <a:ea typeface="ＭＳ Ｐゴシック" panose="020B0600070205080204" pitchFamily="34" charset="-128"/>
              </a:rPr>
              <a:t>light intensity</a:t>
            </a:r>
          </a:p>
          <a:p>
            <a:pPr lvl="2" eaLnBrk="1" hangingPunct="1">
              <a:lnSpc>
                <a:spcPct val="90000"/>
              </a:lnSpc>
            </a:pPr>
            <a:r>
              <a:rPr lang="en-US" altLang="en-US">
                <a:ea typeface="ＭＳ Ｐゴシック" panose="020B0600070205080204" pitchFamily="34" charset="-128"/>
              </a:rPr>
              <a:t>salinity</a:t>
            </a:r>
          </a:p>
          <a:p>
            <a:pPr lvl="2" eaLnBrk="1" hangingPunct="1">
              <a:lnSpc>
                <a:spcPct val="90000"/>
              </a:lnSpc>
            </a:pPr>
            <a:r>
              <a:rPr lang="en-US" altLang="en-US">
                <a:ea typeface="ＭＳ Ｐゴシック" panose="020B0600070205080204" pitchFamily="34" charset="-128"/>
              </a:rPr>
              <a:t>other factors</a:t>
            </a:r>
          </a:p>
        </p:txBody>
      </p:sp>
      <p:pic>
        <p:nvPicPr>
          <p:cNvPr id="174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700" y="4324350"/>
            <a:ext cx="236220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618947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2133601" y="685800"/>
            <a:ext cx="8367713" cy="762000"/>
          </a:xfrm>
        </p:spPr>
        <p:txBody>
          <a:bodyPr/>
          <a:lstStyle/>
          <a:p>
            <a:pPr eaLnBrk="1" hangingPunct="1"/>
            <a:r>
              <a:rPr lang="en-US" altLang="en-US" sz="3200">
                <a:ea typeface="ＭＳ Ｐゴシック" panose="020B0600070205080204" pitchFamily="34" charset="-128"/>
              </a:rPr>
              <a:t>Lab 12: Animal Behavior</a:t>
            </a:r>
          </a:p>
        </p:txBody>
      </p:sp>
      <p:sp>
        <p:nvSpPr>
          <p:cNvPr id="176131" name="Rectangle 3" descr="Rectangle: Click to edit Master text styles&#10;Second level&#10;Third level&#10;Fourth level&#10;Fifth level"/>
          <p:cNvSpPr>
            <a:spLocks noGrp="1" noChangeArrowheads="1"/>
          </p:cNvSpPr>
          <p:nvPr>
            <p:ph type="body" idx="1"/>
          </p:nvPr>
        </p:nvSpPr>
        <p:spPr>
          <a:xfrm>
            <a:off x="2362200" y="1371600"/>
            <a:ext cx="7772400" cy="3562350"/>
          </a:xfrm>
          <a:noFill/>
        </p:spPr>
        <p:txBody>
          <a:bodyPr/>
          <a:lstStyle/>
          <a:p>
            <a:pPr eaLnBrk="1" hangingPunct="1"/>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eaLnBrk="1" hangingPunct="1"/>
            <a:r>
              <a:rPr lang="en-US" altLang="en-US">
                <a:ea typeface="ＭＳ Ｐゴシック" panose="020B0600070205080204" pitchFamily="34" charset="-128"/>
              </a:rPr>
              <a:t>Investigate relationship between environmental factors vs. behavior</a:t>
            </a:r>
          </a:p>
          <a:p>
            <a:pPr lvl="2" eaLnBrk="1" hangingPunct="1"/>
            <a:r>
              <a:rPr lang="en-US" altLang="en-US" i="1">
                <a:ea typeface="ＭＳ Ｐゴシック" panose="020B0600070205080204" pitchFamily="34" charset="-128"/>
              </a:rPr>
              <a:t>Betta</a:t>
            </a:r>
            <a:r>
              <a:rPr lang="en-US" altLang="en-US">
                <a:ea typeface="ＭＳ Ｐゴシック" panose="020B0600070205080204" pitchFamily="34" charset="-128"/>
              </a:rPr>
              <a:t> fish agonistic behavior</a:t>
            </a:r>
          </a:p>
          <a:p>
            <a:pPr lvl="2" eaLnBrk="1" hangingPunct="1"/>
            <a:r>
              <a:rPr lang="en-US" altLang="en-US" i="1">
                <a:ea typeface="ＭＳ Ｐゴシック" panose="020B0600070205080204" pitchFamily="34" charset="-128"/>
              </a:rPr>
              <a:t>Drosophila</a:t>
            </a:r>
            <a:r>
              <a:rPr lang="en-US" altLang="en-US">
                <a:ea typeface="ＭＳ Ｐゴシック" panose="020B0600070205080204" pitchFamily="34" charset="-128"/>
              </a:rPr>
              <a:t> (fruit fly) behavior</a:t>
            </a:r>
          </a:p>
          <a:p>
            <a:pPr lvl="2" eaLnBrk="1" hangingPunct="1"/>
            <a:r>
              <a:rPr lang="en-US" altLang="en-US">
                <a:ea typeface="ＭＳ Ｐゴシック" panose="020B0600070205080204" pitchFamily="34" charset="-128"/>
              </a:rPr>
              <a:t>Pillbug kinesis</a:t>
            </a:r>
          </a:p>
          <a:p>
            <a:pPr lvl="2" eaLnBrk="1" hangingPunct="1"/>
            <a:endParaRPr lang="en-US" altLang="en-US">
              <a:ea typeface="ＭＳ Ｐゴシック" panose="020B0600070205080204" pitchFamily="34" charset="-128"/>
            </a:endParaRPr>
          </a:p>
        </p:txBody>
      </p:sp>
      <p:pic>
        <p:nvPicPr>
          <p:cNvPr id="17613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378326"/>
            <a:ext cx="7158038"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733426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2133600" y="685800"/>
            <a:ext cx="8299450" cy="762000"/>
          </a:xfrm>
        </p:spPr>
        <p:txBody>
          <a:bodyPr/>
          <a:lstStyle/>
          <a:p>
            <a:pPr eaLnBrk="1" hangingPunct="1"/>
            <a:r>
              <a:rPr lang="en-US" altLang="en-US" sz="3200">
                <a:ea typeface="ＭＳ Ｐゴシック" panose="020B0600070205080204" pitchFamily="34" charset="-128"/>
              </a:rPr>
              <a:t>Lab 12: Animal Behavior</a:t>
            </a:r>
          </a:p>
        </p:txBody>
      </p:sp>
      <p:pic>
        <p:nvPicPr>
          <p:cNvPr id="17817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4" y="1749425"/>
            <a:ext cx="5449887"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0363" y="4768850"/>
            <a:ext cx="236220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4826" y="1933576"/>
            <a:ext cx="2379663"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743171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2133601" y="685800"/>
            <a:ext cx="8355013" cy="762000"/>
          </a:xfrm>
        </p:spPr>
        <p:txBody>
          <a:bodyPr/>
          <a:lstStyle/>
          <a:p>
            <a:pPr eaLnBrk="1" hangingPunct="1"/>
            <a:r>
              <a:rPr lang="en-US" altLang="en-US" sz="3200">
                <a:ea typeface="ＭＳ Ｐゴシック" panose="020B0600070205080204" pitchFamily="34" charset="-128"/>
              </a:rPr>
              <a:t>Lab 12: Animal Behavior</a:t>
            </a:r>
          </a:p>
        </p:txBody>
      </p:sp>
      <p:sp>
        <p:nvSpPr>
          <p:cNvPr id="180227" name="Rectangle 3" descr="Rectangle: Click to edit Master text styles&#10;Second level&#10;Third level&#10;Fourth level&#10;Fifth level"/>
          <p:cNvSpPr>
            <a:spLocks noGrp="1" noChangeArrowheads="1"/>
          </p:cNvSpPr>
          <p:nvPr>
            <p:ph type="body" idx="1"/>
          </p:nvPr>
        </p:nvSpPr>
        <p:spPr>
          <a:xfrm>
            <a:off x="2362201" y="1371600"/>
            <a:ext cx="8016875" cy="5176838"/>
          </a:xfrm>
        </p:spPr>
        <p:txBody>
          <a:bodyPr/>
          <a:lstStyle/>
          <a:p>
            <a:pPr>
              <a:tabLst>
                <a:tab pos="2111375" algn="l"/>
              </a:tabLst>
            </a:pPr>
            <a:r>
              <a:rPr lang="en-US" altLang="en-US">
                <a:ea typeface="ＭＳ Ｐゴシック" panose="020B0600070205080204" pitchFamily="34" charset="-128"/>
              </a:rPr>
              <a:t>Hypothesis Development</a:t>
            </a:r>
          </a:p>
          <a:p>
            <a:pPr lvl="1">
              <a:tabLst>
                <a:tab pos="2111375" algn="l"/>
              </a:tabLst>
            </a:pPr>
            <a:r>
              <a:rPr lang="en-US" altLang="en-US">
                <a:solidFill>
                  <a:srgbClr val="B90000"/>
                </a:solidFill>
                <a:ea typeface="ＭＳ Ｐゴシック" panose="020B0600070205080204" pitchFamily="34" charset="-128"/>
              </a:rPr>
              <a:t>Poor:</a:t>
            </a:r>
            <a:r>
              <a:rPr lang="en-US" altLang="en-US">
                <a:ea typeface="ＭＳ Ｐゴシック" panose="020B0600070205080204" pitchFamily="34" charset="-128"/>
              </a:rPr>
              <a:t> </a:t>
            </a:r>
            <a:br>
              <a:rPr lang="en-US" altLang="en-US">
                <a:ea typeface="ＭＳ Ｐゴシック" panose="020B0600070205080204" pitchFamily="34" charset="-128"/>
              </a:rPr>
            </a:br>
            <a:r>
              <a:rPr lang="en-US" altLang="en-US">
                <a:ea typeface="ＭＳ Ｐゴシック" panose="020B0600070205080204" pitchFamily="34" charset="-128"/>
              </a:rPr>
              <a:t>I think pillbugs will move toward the wet side of a choice chamber.</a:t>
            </a:r>
          </a:p>
          <a:p>
            <a:pPr lvl="1">
              <a:tabLst>
                <a:tab pos="2111375" algn="l"/>
              </a:tabLst>
            </a:pPr>
            <a:r>
              <a:rPr lang="en-US" altLang="en-US">
                <a:solidFill>
                  <a:srgbClr val="1E7615"/>
                </a:solidFill>
                <a:ea typeface="ＭＳ Ｐゴシック" panose="020B0600070205080204" pitchFamily="34" charset="-128"/>
              </a:rPr>
              <a:t>Better:</a:t>
            </a:r>
            <a:r>
              <a:rPr lang="en-US" altLang="en-US">
                <a:ea typeface="ＭＳ Ｐゴシック" panose="020B0600070205080204" pitchFamily="34" charset="-128"/>
              </a:rPr>
              <a:t> 	</a:t>
            </a:r>
            <a:br>
              <a:rPr lang="en-US" altLang="en-US">
                <a:ea typeface="ＭＳ Ｐゴシック" panose="020B0600070205080204" pitchFamily="34" charset="-128"/>
              </a:rPr>
            </a:br>
            <a:r>
              <a:rPr lang="en-US" altLang="en-US">
                <a:solidFill>
                  <a:srgbClr val="FF0000"/>
                </a:solidFill>
                <a:ea typeface="ＭＳ Ｐゴシック" panose="020B0600070205080204" pitchFamily="34" charset="-128"/>
              </a:rPr>
              <a:t>If</a:t>
            </a:r>
            <a:r>
              <a:rPr lang="en-US" altLang="en-US">
                <a:ea typeface="ＭＳ Ｐゴシック" panose="020B0600070205080204" pitchFamily="34" charset="-128"/>
              </a:rPr>
              <a:t> pillbugs are randomly placed on two sides of a wet/dry choice chamber and allowed to move about freely for </a:t>
            </a:r>
            <a:br>
              <a:rPr lang="en-US" altLang="en-US">
                <a:ea typeface="ＭＳ Ｐゴシック" panose="020B0600070205080204" pitchFamily="34" charset="-128"/>
              </a:rPr>
            </a:br>
            <a:r>
              <a:rPr lang="en-US" altLang="en-US">
                <a:ea typeface="ＭＳ Ｐゴシック" panose="020B0600070205080204" pitchFamily="34" charset="-128"/>
              </a:rPr>
              <a:t>10 minutes, </a:t>
            </a:r>
            <a:r>
              <a:rPr lang="en-US" altLang="en-US">
                <a:solidFill>
                  <a:srgbClr val="FF0000"/>
                </a:solidFill>
                <a:ea typeface="ＭＳ Ｐゴシック" panose="020B0600070205080204" pitchFamily="34" charset="-128"/>
              </a:rPr>
              <a:t>then</a:t>
            </a:r>
            <a:r>
              <a:rPr lang="en-US" altLang="en-US">
                <a:ea typeface="ＭＳ Ｐゴシック" panose="020B0600070205080204" pitchFamily="34" charset="-128"/>
              </a:rPr>
              <a:t> more pillbugs will be found on the wet side </a:t>
            </a:r>
            <a:r>
              <a:rPr lang="en-US" altLang="en-US">
                <a:solidFill>
                  <a:srgbClr val="FF0000"/>
                </a:solidFill>
                <a:ea typeface="ＭＳ Ｐゴシック" panose="020B0600070205080204" pitchFamily="34" charset="-128"/>
              </a:rPr>
              <a:t>because</a:t>
            </a:r>
            <a:r>
              <a:rPr lang="en-US" altLang="en-US">
                <a:ea typeface="ＭＳ Ｐゴシック" panose="020B0600070205080204" pitchFamily="34" charset="-128"/>
              </a:rPr>
              <a:t> they prefer moist environments.</a:t>
            </a:r>
          </a:p>
        </p:txBody>
      </p:sp>
      <p:sp>
        <p:nvSpPr>
          <p:cNvPr id="180228" name="TextBox 1"/>
          <p:cNvSpPr txBox="1">
            <a:spLocks noChangeArrowheads="1"/>
          </p:cNvSpPr>
          <p:nvPr/>
        </p:nvSpPr>
        <p:spPr bwMode="auto">
          <a:xfrm>
            <a:off x="6844146" y="353291"/>
            <a:ext cx="2911475" cy="16319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000" b="1" dirty="0">
                <a:solidFill>
                  <a:srgbClr val="FF0000"/>
                </a:solidFill>
              </a:rPr>
              <a:t>Keep this in mind if you have to write a hypothesis on the AP exam… what makes a good hypothesis?   </a:t>
            </a:r>
            <a:endParaRPr lang="en-US" altLang="en-US" dirty="0"/>
          </a:p>
        </p:txBody>
      </p:sp>
    </p:spTree>
    <p:extLst>
      <p:ext uri="{BB962C8B-B14F-4D97-AF65-F5344CB8AC3E}">
        <p14:creationId xmlns:p14="http://schemas.microsoft.com/office/powerpoint/2010/main" val="90566793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2133600" y="685800"/>
            <a:ext cx="8326438" cy="762000"/>
          </a:xfrm>
        </p:spPr>
        <p:txBody>
          <a:bodyPr/>
          <a:lstStyle/>
          <a:p>
            <a:pPr eaLnBrk="1" hangingPunct="1"/>
            <a:r>
              <a:rPr lang="en-US" altLang="en-US" sz="3200">
                <a:ea typeface="ＭＳ Ｐゴシック" panose="020B0600070205080204" pitchFamily="34" charset="-128"/>
              </a:rPr>
              <a:t>Lab 12: Animal Behavior</a:t>
            </a:r>
          </a:p>
        </p:txBody>
      </p:sp>
      <p:sp>
        <p:nvSpPr>
          <p:cNvPr id="182275" name="Rectangle 3" descr="Rectangle: Click to edit Master text styles&#10;Second level&#10;Third level&#10;Fourth level&#10;Fifth level"/>
          <p:cNvSpPr>
            <a:spLocks noGrp="1" noChangeArrowheads="1"/>
          </p:cNvSpPr>
          <p:nvPr>
            <p:ph type="body" idx="1"/>
          </p:nvPr>
        </p:nvSpPr>
        <p:spPr>
          <a:xfrm>
            <a:off x="2362201" y="1371601"/>
            <a:ext cx="8016875" cy="2727325"/>
          </a:xfrm>
        </p:spPr>
        <p:txBody>
          <a:bodyPr/>
          <a:lstStyle/>
          <a:p>
            <a:pPr>
              <a:tabLst>
                <a:tab pos="2111375" algn="l"/>
              </a:tabLst>
            </a:pPr>
            <a:r>
              <a:rPr lang="en-US" altLang="en-US">
                <a:ea typeface="ＭＳ Ｐゴシック" panose="020B0600070205080204" pitchFamily="34" charset="-128"/>
              </a:rPr>
              <a:t>Experimental Design</a:t>
            </a:r>
          </a:p>
        </p:txBody>
      </p:sp>
      <p:pic>
        <p:nvPicPr>
          <p:cNvPr id="182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3800" y="2312988"/>
            <a:ext cx="5054600" cy="391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9600" y="2041525"/>
            <a:ext cx="2044700"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0714" y="4043363"/>
            <a:ext cx="196373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279" name="Line 7"/>
          <p:cNvSpPr>
            <a:spLocks noChangeShapeType="1"/>
          </p:cNvSpPr>
          <p:nvPr/>
        </p:nvSpPr>
        <p:spPr bwMode="auto">
          <a:xfrm>
            <a:off x="7888288" y="1668463"/>
            <a:ext cx="0" cy="4673600"/>
          </a:xfrm>
          <a:prstGeom prst="line">
            <a:avLst/>
          </a:prstGeom>
          <a:noFill/>
          <a:ln w="57150">
            <a:solidFill>
              <a:srgbClr val="0F116A"/>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82280" name="Rectangle 8"/>
          <p:cNvSpPr>
            <a:spLocks noChangeArrowheads="1"/>
          </p:cNvSpPr>
          <p:nvPr/>
        </p:nvSpPr>
        <p:spPr bwMode="auto">
          <a:xfrm>
            <a:off x="8322343" y="1401605"/>
            <a:ext cx="179889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s</a:t>
            </a:r>
            <a:r>
              <a:rPr lang="en-US" altLang="en-US" sz="2200"/>
              <a:t>ample size</a:t>
            </a:r>
            <a:endParaRPr lang="en-US" altLang="en-US"/>
          </a:p>
        </p:txBody>
      </p:sp>
    </p:spTree>
    <p:extLst>
      <p:ext uri="{BB962C8B-B14F-4D97-AF65-F5344CB8AC3E}">
        <p14:creationId xmlns:p14="http://schemas.microsoft.com/office/powerpoint/2010/main" val="300882145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1"/>
          <p:cNvSpPr>
            <a:spLocks noGrp="1"/>
          </p:cNvSpPr>
          <p:nvPr>
            <p:ph type="title"/>
          </p:nvPr>
        </p:nvSpPr>
        <p:spPr/>
        <p:txBody>
          <a:bodyPr/>
          <a:lstStyle/>
          <a:p>
            <a:r>
              <a:rPr lang="en-US" altLang="en-US">
                <a:ea typeface="ＭＳ Ｐゴシック" panose="020B0600070205080204" pitchFamily="34" charset="-128"/>
              </a:rPr>
              <a:t>Lab 12: Animal Behavior</a:t>
            </a:r>
          </a:p>
        </p:txBody>
      </p:sp>
      <p:sp>
        <p:nvSpPr>
          <p:cNvPr id="184323" name="Content Placeholder 2" descr="Rectangle: Click to edit Master text styles&#10;Second level&#10;Third level&#10;Fourth level&#10;Fifth level"/>
          <p:cNvSpPr>
            <a:spLocks noGrp="1"/>
          </p:cNvSpPr>
          <p:nvPr>
            <p:ph idx="1"/>
          </p:nvPr>
        </p:nvSpPr>
        <p:spPr/>
        <p:txBody>
          <a:bodyPr/>
          <a:lstStyle/>
          <a:p>
            <a:r>
              <a:rPr lang="en-US" altLang="en-US" u="sng">
                <a:ea typeface="ＭＳ Ｐゴシック" panose="020B0600070205080204" pitchFamily="34" charset="-128"/>
              </a:rPr>
              <a:t>Data Analysis</a:t>
            </a:r>
            <a:r>
              <a:rPr lang="en-US" altLang="en-US">
                <a:ea typeface="ＭＳ Ｐゴシック" panose="020B0600070205080204" pitchFamily="34" charset="-128"/>
              </a:rPr>
              <a:t>:</a:t>
            </a:r>
          </a:p>
          <a:p>
            <a:pPr lvl="1"/>
            <a:r>
              <a:rPr lang="en-US" altLang="en-US" sz="2600">
                <a:solidFill>
                  <a:srgbClr val="FF0000"/>
                </a:solidFill>
                <a:ea typeface="ＭＳ Ｐゴシック" panose="020B0600070205080204" pitchFamily="34" charset="-128"/>
              </a:rPr>
              <a:t>Chi-Square Test</a:t>
            </a:r>
          </a:p>
          <a:p>
            <a:pPr lvl="1"/>
            <a:r>
              <a:rPr lang="en-US" altLang="en-US" sz="2600" i="1">
                <a:ea typeface="ＭＳ Ｐゴシック" panose="020B0600070205080204" pitchFamily="34" charset="-128"/>
              </a:rPr>
              <a:t>Null hypothesis</a:t>
            </a:r>
            <a:r>
              <a:rPr lang="en-US" altLang="en-US" sz="2600">
                <a:ea typeface="ＭＳ Ｐゴシック" panose="020B0600070205080204" pitchFamily="34" charset="-128"/>
              </a:rPr>
              <a:t>: there is no difference between the conditions</a:t>
            </a:r>
          </a:p>
          <a:p>
            <a:pPr lvl="1"/>
            <a:r>
              <a:rPr lang="en-US" altLang="en-US" sz="2600">
                <a:ea typeface="ＭＳ Ｐゴシック" panose="020B0600070205080204" pitchFamily="34" charset="-128"/>
              </a:rPr>
              <a:t>Degrees of Freedom = n-1</a:t>
            </a:r>
          </a:p>
          <a:p>
            <a:pPr lvl="1"/>
            <a:r>
              <a:rPr lang="en-US" altLang="en-US" sz="2600">
                <a:ea typeface="ＭＳ Ｐゴシック" panose="020B0600070205080204" pitchFamily="34" charset="-128"/>
              </a:rPr>
              <a:t>At p=0.05, if X</a:t>
            </a:r>
            <a:r>
              <a:rPr lang="en-US" altLang="en-US" sz="2600" baseline="30000">
                <a:ea typeface="ＭＳ Ｐゴシック" panose="020B0600070205080204" pitchFamily="34" charset="-128"/>
              </a:rPr>
              <a:t>2</a:t>
            </a:r>
            <a:r>
              <a:rPr lang="en-US" altLang="en-US" sz="2600">
                <a:ea typeface="ＭＳ Ｐゴシック" panose="020B0600070205080204" pitchFamily="34" charset="-128"/>
              </a:rPr>
              <a:t> &lt; critical value </a:t>
            </a:r>
            <a:r>
              <a:rPr lang="en-US" altLang="en-US" sz="2600">
                <a:ea typeface="ＭＳ Ｐゴシック" panose="020B0600070205080204" pitchFamily="34" charset="-128"/>
                <a:sym typeface="Wingdings" panose="05000000000000000000" pitchFamily="2" charset="2"/>
              </a:rPr>
              <a:t> accept null hypothesis (any differences between observed and expected due to CHANCE)</a:t>
            </a:r>
            <a:endParaRPr lang="en-US" altLang="en-US" sz="2600">
              <a:ea typeface="ＭＳ Ｐゴシック" panose="020B0600070205080204" pitchFamily="34" charset="-128"/>
            </a:endParaRPr>
          </a:p>
        </p:txBody>
      </p:sp>
      <p:sp>
        <p:nvSpPr>
          <p:cNvPr id="184324" name="AutoShape 6" descr="data:image/jpeg;base64,/9j/4AAQSkZJRgABAQAAAQABAAD/2wCEAAkGBhEPEBMUEhAVEREUERoWExIQGBgaFRQYFBgWFRgXEhQZHCYgGRojGxISHzEgJCopLC0sFyEzNTAqNyYtLykBCQoKBQUFDQUFDSkYEhgpKSkpKSkpKSkpKSkpKSkpKSkpKSkpKSkpKSkpKSkpKSkpKSkpKSkpKSkpKSkpKSkpKf/AABEIANcA6gMBIgACEQEDEQH/xAAbAAEAAgMBAQAAAAAAAAAAAAAABAUCAwYBB//EAEYQAAIBAwIEAgUHCQYFBQAAAAECAwAEERIhBRMiMRRBBiNRVHQyM2GUtNPUFRYkNEJxgZGzQ0RSkpOjYqHR0uEHU2Nywf/EABQBAQAAAAAAAAAAAAAAAAAAAAD/xAAUEQEAAAAAAAAAAAAAAAAAAAAA/9oADAMBAAIRAxEAPwD6m3EZ4ppuZLG0MMSyELHpY8wygAyNLpGOWvUQB3zgbiMnpiSxYQkxRxu0xUg6BHoYspyNa6JARpG++D21XlxwuKTWWXJcIGILA+qJZCpB6SrMSCMHOPYKifmtbZzpck51apZTrDhAwly/WpEaDS2Rt++ghQ+mCCQRSaeYZnTAZQceIlt4iqFtT55XUQMDv2ziyu72RLiBAF5UmoMTnXqCsw0jsANPnnOryxWS8DhDhgpBDFtnfDMztJl11YbDuzDIOCdsVKktlZkYjLISVOTtqBU7eexPeg2McCqOPi0wt/FPoaHkGbkopEiroMgAkL6WbsNwo3zkYwbtEwMb+fck9znuf31z9rFYzkqBKVkVlVZBcLCQysG5AfCAlS/yN9OrG2aDC49KnSXQYSANfMOVJjKC1wANWHB8V3yMY7HG86b0hCpI5jIiRygkZ0VWZHMTBizDQAwO57gH6Ac7jgltJJqZCWJZiVaQKciJW1aTp/sYdj/gyBsazk4HA2r5Q1tq6ZJAA2dZaIBsIxOSSuM5Oc5NBCsPSlZBNIylIooBIwKnWCslzHKCPMDw22wP88DziHpHLAVLW7BeVNJIupCyrDyjqDB8EYdtu+ceW9SLWzs44iVKmKX1bM7l1k5kkjaSXY5LSXEv79WPZXsHDbWWIMNUkbwsA0kkhJjuFQsCztqGVVO+48sUA+kCCJ37sjyDR0hsRzPDqPUcICmS52ABJx2Gn86FIUrEXBVGcxvGyossjRIwYNhwWRztuAO2cCrD8lxBWAXSGLEsrMGBkdpWIkB1L1Mx2O1Qbv0bgMYClo9JDaw7ktpkM2ZOr1nUzt1Z3YnzNBi/pWgQMEPVFFIAzKo9fzNKlidiOS3tySAMk1o/PWPRrMbIhKqrSsiKXeNZghLN04QsSWx2wMk4rKPhtiYmmUuEXHrFkmBjEQkCiPqygAnlGFwMORU+HgVusehFKrkEFXfUCqCMFZNWpToULkHcZz3OQ9HHIzCkwB5TsAW26Ax06mOcFQ2OoZGOrOneqy89MlVeiM5KFkLEeYYxs0YOoI2FOTj5WPlAgXUljE0TREZjKlWGT2I3y2c53znOc75zVZecMsdZD7HKao0d1XLLyo2aJGC50oFDEdlHsoMpfSmONCzqwCsVYjTjIhWbO52GGA38++BvWmP0xjbl6VBLyFCeZHo1LyziOQtpkYiVSAD5MNipFTW9HrZn1lCSR21vp+SI9QTVp1aQo1YzsN69fg0DAIeYy9RPrJSH7AiZtXXsAMOTsMDag0cQ43JFcaOXqjEKnYjU0kshiRBkjSMjvv38sb7eH8d58pjETAqmqRmK4Q8yaLSN8sdVu+4GMYOakXdhDJlmUsWCpqUtkaW1KVKnpIY51DBHfO1a+D29vpEsAyroAHJfrVWkYNlt2y0sja/2tWckYNBq4f6RJNO0QUghWIYFSDy2VGDaSdLAuvSerB3C9q8svSRHIDoYQwcxtIyYcRuI2OxOnd0wDuQ30EDDg1rbiVjGkiSRroCytJhY3II5aMxCIeUMAAEaewrdw30dihG45jdW8hZgNbayERiQgJxkLjOB7BQarn0njTXlSGTUHDMihCHCJzGYgKHDalJ7qD+6tPDfSoTSqughXwq5GGVwbwPrz+zmyIGwO+/0WM/BoZC7FcM5VmdGZWygIUhlIIIBI28jVdccMtIWReVINTjEqtJ0uzykZl1agWa5mG2flnOBig84f6ZQzyxxqMNIqHBZNatJEs4BjB1Y0MOrtnatvEfSURCQrEW0iRUYkBXlijeUx47gYjbqIxsfozLtOAwQlDGhXQiqq63K9CiNSULYLBFC6iNWB3r2XgcDszMmdYII1Npy6lGYJnAcqSNQAOCd9zQQp+JzhYVGhZWt3mcspK+q5QKKofbJmG+TjT2OdsOJcekVFeMKP0R7lg4LZEYQ8sEEYJ1/K3xjsatLvhUUoUMp6RgFWZTpOMqWUglTpXKnY4GewrC54LDLjUpwBjAZgNJCgoQpAMZ0rlPknHagh8P4lO1wyyryoyziFWQZkCHGoSLK3cDVhlXIYY7GrqoacJiVy4U6jn9psLq3YoucISdyVAJNSwMUHtKUoFKUoFcqnopMIlXnNq8PInUxKwSOjKssAx3AZlwfJtsYIbqqUHC/mxNnljKExuxwE0KDLZnlBlhWLrFtLkaDs2WBzg23DeASRGIuiTAYwJWXNueY8haLTGFyQ6DCqnza9xuOkpQc2vo+wso4eRFqjuEfRtoYJMrkg6NiVB8voz51XN6GSrFGqaAFhtxIiaMSvElwshbmRMpyZom1MpJ5flgGu1qljiknmuP0mWNY5lRVi5eMcmGQk6kJJ1St5+yg9n4IXtYIWxJy3hL8zcMImVjnbc9PsH8Krbb0cnQqumPQJTIWDEYAhkhVVXT/AMSeYAGfZvbHhbDvfTjAycmHYe0+qr38kP77cf7P3VBDh4DILCW3Ogu6uBudPUMbnH/5UO44E6TKqKBHNOwdUU8sW45chD4XSuWR109jzm2O5WZwmylljLNe3GRNKu3J7RzSRr/ZexBXsojWdIG4nItw6lkhLQcxlGclV5WSOlv8p9hoKzg/o9L4aEmCOPTBFzICSBcFQCTONA0sM9mDb5zjvW2P0TfWdUcJVmiZvPCxzyS8nGndVR41XyIjGy7AXX5Hk99uP9n7qn5Hk99uP9n7qgpbf0UmWWMlhpUjGkoNCqT6tSYi4VhthXUYZgQf28bL0VlVSpRAnKlQKGQMeYsQGqRIVB+bO5Un26s4Fxw3mJczRNM8qiGJ15ujILtcK2CirtiJO/sq3oOfteCyi2SMqilbmOTA0joSRHOrloqlsK3ZQO30motzw2W2sbWKIOssSoGNrnSoUKJ20gYdivM0qQcuynGRkdVSg57xsVjoAEjCfVKTM/UMaAR60hi/rE6DvhSP2QKicM9PVnk0CIKOkdToMMXZWAYkBjgxEL3PX/h36sqP5dq85Y22G3bbtjbagrLDhHI5rFz1g5SFdMa9zqSMZOs53Pc4G21U/DYSiPPceK122t1jcuQIsM0aqSdMsgjADNktqLAtg79bSg5a59NSDGEhU6rmKFmMiFPWk50MpOcAeY3JA9unp0JI3GNz9O2dj/EYNOWMYwMez91ZUClKUClKUClKUClKUClKUClKUCqvhPz158Sv2a2q0qgtop2nu+VLHGviFyJI2ck+Ht9wRImBjSMYPY774AcZxzgd9c3rNLBIyl0jyiwmPkx8QimRd8lgbdC5DZ6gRtkqfp0ECxoqIoRFUKqIAFVVGAFUbAAADAqv8Nee8wfV3+/p4a894h+rv9/QRrGXRZTtzRDpkujzWAIjxPOdZU7EDvj6KofR69M0aX9zfEJBzOZDy4wseVwqzYTUJwjpqCnZ3dRsdNW/BLe6MTaZ4gOfPs0LHfnyhjnnDYnJx5A4ycZMu64Xcyo0ck1vJG4IZHtmKsD3BBn3FBA4h/6iWkMioS7ZOGxHKGVisbIoUp1M3Pi28ta5711FcncegyyNqdLN2yDqa1YnICgHJuO+EQZ79I9gq48Nee8QfV3+/oFv+vT/AA0H9S7q0ql4Wkgu5xKyu/h4OpFKLp13WBoLNuCG3zvkbDG91QKUpQKUpQKUpQKUpQKUpQKUpQKUpQKUpQKUpQKUpQKq+EfPXnxK/ZrarSqC2lnE93yoo3XxC5MsrIQfD2+wCxPkY075Hc7bZISrFz4y5XUxGiE4YsVUnm50Z2GwTIFWpqr8Re+72/1iT8NTxF77vb/WJPw1BjwPHh3ycDn3OSCQQPETbgjtVTbykWlxhnIMrGJlaRgYxyxlWY6wgzhyDn5ZXGwEjgc92Im0wQsOfPu07g558uoYEB2DZAPmADgZwLDxF77vb/WJPw1BQWdxdarXCTGAXDZdXBVgxmHWXYSGJQF05ByCCdwors6q/EXvu9v9Yk/DU8Re+72/1iT8NQLf9en+Gg/qXdWlUvC3kN3PzVVH8PB0xsXXTrusHUVU5zq20+Q3OcC6oFKUoFKUoFKUoFKUoFKUoFKUoFKUoFKUoFKUoFKUoFVfCfnrz4lfs1tVpXP2188c92Ft5JgbhSWiMQAPh7caTzJEOdgdgRuN85ACRw67ZriRROJUGvIOgaWVwAkIXdgobS5bPVpwQdQFwapIrsozMvDJVdvlMvhAzefURPk71u/LEvuNx/mtvxFA4CTyHxjPiLjGe36xN3+ioVnc3Btp1Mwe4jbSZRoC/IjZjBlQowHOA+oBtmJFYcG4jIImHgppAZ58kG3x1TykqQ0w3GSp8sg4JGCZIuSFCjhkugAgL+iaQCQSAOfjBIB/hQVdtxy5Y2xyzCV9MaepzInPYPJMAc4FuEdWj2zqzsVB7CqgcTk1avyfPqxjVm1zgZIGef23P86y/LE3uNx/mtvxFB7b/r0/w0H9S7q0ql4XO0l3OzRtEfDwDRJoLYD3R1ZjZlwckd89JyBtm6oFKUoFKUoFKUoFKUoFKUoFKUoFKUoFKUoFKUoFKUoFVfCPnrz4lfs1tVpVBbcUSGe7DLKSbhT6qGWQY8Pbjdo0YA9J2O/Y4wRQSrbiEni3hcrp5etOhlJGoDCsWIkwGXUQF0llG+Ti1NUcHE7ZHZ1iudbnqZre7Y984GqM6VyewwPoqR+cUX+C4+q3X3VBjwMN4d9JAbn3GCwJAPiJsZAIyP4io8fFZxb3Ds0TmOUojqjKpC6UboMjamD81QAw1FQNu9aeCccjSJgUnPr5z029ww6p5WG6xkZwRkdwcg4IIrc1/alNHJuNGCNItrsDchs7R/KyAQ3cHsRQe2fGJm8Nq5ZEs0sb4Vlb1ayspCFiUPqd1bJBOO9Xtc/Hd2i8vENx6pmZP0e82ZwwZjmPqJDtu2flGpn5xRf4Lj6rdfdUC3/Xp/hoP6l3VpVLwu6Et3OyhgPDwLiRHjbIe6PyJAGx1DfGDvg7HF1QKUpQKUpQKUpQKUpQKUpQKUpQKUpQKUpQKUpQKUpQKq+E/PXnxK/ZrarSqC14vBBPdrLPHExuFYCV1UkeHtxkBiMjKsM/QaCRwzj6XFxLGmkpGisrqwJclnVukdlBQAHz38sFrYiqSLi/DkkaRbi2WRlCswljGQCWGer2sakfnPZe+W/+tH/3UGvg0mi2kYIXKzXJCrjU2LiY4XO2T2rVw/0kUwSSSlPVOEZo86HdljYLHrwc6pQmD+0D27CPwbj1osLK91ChM05wZUU4eeVlI6s4KsCCPIgit8HFOHIukXUBXfIedW1FiCS5ZzqbpG5yaCLb+lrNyC0aKsjBCFbVqZp2gxC42bRpDMfYwIrp8Vz8F7wxCpW5gAQsUXnroUuWZmCa9OrMj74zvjtU7857L3y3/wBaP/uoPLf9en+Gg/qXdWlUvDLyOa7neJ1kTw8C642DLqD3RK6lyMgMpx/xD21dUClKUClKUClKUClKUClKUClKUClKUClKUClKUClKUCqvhPz158Sv2a2q0qo4bOqzXmpgp8SvyiB/drb2/uNBusuK82aSPlsgj2y+pS+DglFYDUmc9QJBxVgRVdDHGJTK1wJGwyoGKARq5VmVdIGcmOPdsnpH05lm9j/9xP8AMP8ArQQvR75lviLj7RNWMfHwYkk5Mi67gwFSUzGRM0GXw5BGpf2dXcfSRjwC6jELZdR+kXHdh53EpH/I1iOHxCMJ4nYXPPzmPJJmM+j5ONOo49uPPzoN99xtYpNGhmwELFcdPOcxRDBIyWdSv0dzgVnwziLStIrxcto2CnDhhllD4yMbhWQ9v2h/DRPYwSSB2n36NQDJh+S5li1bZGh2J6cZ881Js+TEGxKp1yM7FmXOXOcbeQGAPoAzk5JDTb/r0/w0H9S7q0qps5A17OVII8NAMg5GeZd7Z/iP51bUClKUClKUClKUClKUClKUClKUClKUClKUClKUClKUCqSx4fFLPdmSJJCLhQC6qxA8NbHAJGwyScfTV3VXwn568+JX7NbUGMNlaPIyLbRnRszcpdAO3TqxuwyKkfkS292h/wBNP+lR+F8BEEsjhhh2kbCjBYyyGUmZs9ZUllXthWI3ztbGgoeBcJt2iYtBEx8ROMlFOyzygDt2AAH7hWHiOH6Ffw66GL5Jt8aBC3LkaUMgKKrDBLY9vYEib6PfMt8RcfaJqiScDuOWI1li0maaR1dHKvzZWlRWAcEqutsrnqwOwyCGy5jsY5UhMERlcFgixoSFBwXYY2UE9/3+ysuHQWVwuUt4+wOGiVTpbdWwV+Sw3B+g+YOJF9w+SZkBZBGrq5wp5mY31qFbOACAAdjkFh57YcD4ILYOcgvIwLadQRQo0qkYZmIVRnAz5nAAwoDXw+3SO8nVEVF8PAdKABcl7oE4G2cKu/0D2VcVV2/69P8ADQf1LurSgUpSgUpSgUpSgUpSgUpSgUpSgUpSgUpSgUpSgUpSgVQW3C45p7svryLhQNEkiDHh7c7hGAJyx3O/8qv6q+EfPXnxK/ZragiW1nYyuUSVmcAkqtxNnCkAkes3ALKMj2j21L/NyD/5f9ef7yt8Fo3PkkbGCipGM5woyzN9BLNjHsjU58hNNBznA+BQvExPMzz5xtNMNlnlUbB/YBv3Pc5JrdHw+yaMSLMTEW0iQXMpQsX5YUNzME6+nHt2qT6PfMt8RcfaJqqLj0auJI1HMRCt1JIEYa1w9y0wcMCuH5bFcb9yPPNBYT8KtI2CvI6MwJUNcTAkKMsRmTsBvWNlw+znzypHfTjUFnnyM9sjmeeD/Kvb/hMss2oBQr8jXk7p4Sd5xgY6tevHlp771P4dZshlZ8F5JS2xzhVwiDP/ANUU49rHvuSELhdqsV3OiZ0+HgbqZmOS90D1OScdI2zjv7Tm6qrt/wBen+Gg/qXdWlApSlApSlApSlApSlApSlApSlApSlApSlApSlApSlAqgtbJ5J7srcSQgXCjTFy8H9Htzk642OdwNiBsNu+b+qvhPz158Sv2a2oPBwqTJHjp8juP0fb9/qa9/JEnvtx/K3+5qBwTh7JdzMYSoJl6jgDrlDjr/ttQ6hn5sDT510ZoOc4HwyRomIu509fOMKIcbTyjO8R3OMnyyTgAbCc3C3He+nA+nw/3Ne+j3zLfEXH2iaqM8I/R1RbdxIlxctbppHJBeaRo2mX5PLKup9oBOMGguzwqQd76cZ7Z8Pv+71Ne/kiT324/lb/c1G4pacy4hdY3MqsuC49SqcwcwkHYPpU6SN86fLNSPR+35YnHLMY8VIVBGAQSDqXHkSTvQauFwGO7nVpGlPh4Drk06t3uhp6FUYGCe2eo7nbF1VXb/r0/w0H9S7q0oFKUoFKUoFKUoFKUoFKUoFKUoFKUoFKUoFKUoFKUoFc/aRXBuLzlSxIviF2kiZznw1t+0Jl27eVdBVXwn568+JX7NbUDw977xb/V5PxNDb3vvFv9Xk/E1D4OZjdzdReEa9TlnKs7SDQiKw0ry0V0Og4JwTvkDoDQc1wGC75TYngA8RP3gc7+Ilz/AHj25/8ANWPh733i3+ryfiaej3zLfEXH2iaufe5mEUSqZJIxPdatTScyUx3BEEIkBDDUhYhidPQM7UHQeHvfeLf6vJ+Jp4e994t/q8n4moPFpJTdQ8ly2SgKqzhYkWQmZ3VQUfWilBrwVK9Pc42+i1ysiyFJXePK6RKWZxscs7t2Zu+j9nbYEkAPeFpKLyfmujt4eDBjQoMa7vYgu++c75/hV5VXb/r0/wANB/Uu6tKBSlKBSlKBSlKBSlKBSlKBSlKBSlKBSlKBSlKBSlKBXO2k9wLi8EUUTr4lcmSZkYHw1ttpWF/o8/OuiqNJZjXzEwr7Bjg9agg4YAjJxnBPycnyJBCH4i993t/rEn4aniL33e3+sSfhq08XWWISOZ25TvECNhyU1ESlXAGkFSOo7jBORtibwWd3t0aTJYg7kYJAJCkjA7qFPl3oKjgM95ym0wQEeIn73Eg38RLn+7+3P/irDxF77vb/AFiT8NXvo98y3xFx9ompwF5OSBIzyNzpgJH05KCaTlk6QBgpoxgdsUHniL33e3+sSfhqeIvfd7f6xJ+GrZf2crywsjlVVuvrIAUZJAjClXLHSp1HpGSuDW6RxNqRZCNLaZCmQe2SquMaW3GSNwD5EggNHDbeQyySyqqOypHoRmZcRmRwwZo0JJM7DsR0jfuBZVjHGFAVQAoAAA7ADYACsqBSlKBSlKBSlKBSlKBSlKBSlKBSlKBSlKBSlKBSlKBSlKCPd2xfBRtDqdmxkEHGVYeanA7EHYeylvOzHDRMnSDlihGTnKjSxORjzAG/8vaUHvLK4CYxrJbV7DqY6ceeSP8An/Hy2skjTQo23JzuWJ7lid2J8yaUoMRC0YVYwoQH9onpUEdKKB7MgbjG3et0MKoMKoUDyUYG5ydv3kmlKDOlKUClKUClKUClKUClKUClKUClKUH/2Q=="/>
          <p:cNvSpPr>
            <a:spLocks noChangeAspect="1" noChangeArrowheads="1"/>
          </p:cNvSpPr>
          <p:nvPr/>
        </p:nvSpPr>
        <p:spPr bwMode="auto">
          <a:xfrm>
            <a:off x="6062663" y="-3349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endParaRPr lang="en-US" altLang="en-US" sz="4400" b="0">
              <a:solidFill>
                <a:schemeClr val="tx1"/>
              </a:solidFill>
            </a:endParaRPr>
          </a:p>
        </p:txBody>
      </p:sp>
      <p:sp>
        <p:nvSpPr>
          <p:cNvPr id="184325" name="AutoShape 8" descr="data:image/jpeg;base64,/9j/4AAQSkZJRgABAQAAAQABAAD/2wCEAAkGBhEPEBMUEhAVEREUERoWExIQGBgaFRQYFBgWFRgXEhQZHCYgGRojGxISHzEgJCopLC0sFyEzNTAqNyYtLykBCQoKBQUFDQUFDSkYEhgpKSkpKSkpKSkpKSkpKSkpKSkpKSkpKSkpKSkpKSkpKSkpKSkpKSkpKSkpKSkpKSkpKf/AABEIANcA6gMBIgACEQEDEQH/xAAbAAEAAgMBAQAAAAAAAAAAAAAABAUCAwYBB//EAEYQAAIBAwIEAgUHCQYFBQAAAAECAwAEERIhBRMiMRRBBiNRVHQyM2GUtNPUFRYkNEJxgZGzQ0RSkpOjYqHR0uEHU2Nywf/EABQBAQAAAAAAAAAAAAAAAAAAAAD/xAAUEQEAAAAAAAAAAAAAAAAAAAAA/9oADAMBAAIRAxEAPwD6m3EZ4ppuZLG0MMSyELHpY8wygAyNLpGOWvUQB3zgbiMnpiSxYQkxRxu0xUg6BHoYspyNa6JARpG++D21XlxwuKTWWXJcIGILA+qJZCpB6SrMSCMHOPYKifmtbZzpck51apZTrDhAwly/WpEaDS2Rt++ghQ+mCCQRSaeYZnTAZQceIlt4iqFtT55XUQMDv2ziyu72RLiBAF5UmoMTnXqCsw0jsANPnnOryxWS8DhDhgpBDFtnfDMztJl11YbDuzDIOCdsVKktlZkYjLISVOTtqBU7eexPeg2McCqOPi0wt/FPoaHkGbkopEiroMgAkL6WbsNwo3zkYwbtEwMb+fck9znuf31z9rFYzkqBKVkVlVZBcLCQysG5AfCAlS/yN9OrG2aDC49KnSXQYSANfMOVJjKC1wANWHB8V3yMY7HG86b0hCpI5jIiRygkZ0VWZHMTBizDQAwO57gH6Ac7jgltJJqZCWJZiVaQKciJW1aTp/sYdj/gyBsazk4HA2r5Q1tq6ZJAA2dZaIBsIxOSSuM5Oc5NBCsPSlZBNIylIooBIwKnWCslzHKCPMDw22wP88DziHpHLAVLW7BeVNJIupCyrDyjqDB8EYdtu+ceW9SLWzs44iVKmKX1bM7l1k5kkjaSXY5LSXEv79WPZXsHDbWWIMNUkbwsA0kkhJjuFQsCztqGVVO+48sUA+kCCJ37sjyDR0hsRzPDqPUcICmS52ABJx2Gn86FIUrEXBVGcxvGyossjRIwYNhwWRztuAO2cCrD8lxBWAXSGLEsrMGBkdpWIkB1L1Mx2O1Qbv0bgMYClo9JDaw7ktpkM2ZOr1nUzt1Z3YnzNBi/pWgQMEPVFFIAzKo9fzNKlidiOS3tySAMk1o/PWPRrMbIhKqrSsiKXeNZghLN04QsSWx2wMk4rKPhtiYmmUuEXHrFkmBjEQkCiPqygAnlGFwMORU+HgVusehFKrkEFXfUCqCMFZNWpToULkHcZz3OQ9HHIzCkwB5TsAW26Ax06mOcFQ2OoZGOrOneqy89MlVeiM5KFkLEeYYxs0YOoI2FOTj5WPlAgXUljE0TREZjKlWGT2I3y2c53znOc75zVZecMsdZD7HKao0d1XLLyo2aJGC50oFDEdlHsoMpfSmONCzqwCsVYjTjIhWbO52GGA38++BvWmP0xjbl6VBLyFCeZHo1LyziOQtpkYiVSAD5MNipFTW9HrZn1lCSR21vp+SI9QTVp1aQo1YzsN69fg0DAIeYy9RPrJSH7AiZtXXsAMOTsMDag0cQ43JFcaOXqjEKnYjU0kshiRBkjSMjvv38sb7eH8d58pjETAqmqRmK4Q8yaLSN8sdVu+4GMYOakXdhDJlmUsWCpqUtkaW1KVKnpIY51DBHfO1a+D29vpEsAyroAHJfrVWkYNlt2y0sja/2tWckYNBq4f6RJNO0QUghWIYFSDy2VGDaSdLAuvSerB3C9q8svSRHIDoYQwcxtIyYcRuI2OxOnd0wDuQ30EDDg1rbiVjGkiSRroCytJhY3II5aMxCIeUMAAEaewrdw30dihG45jdW8hZgNbayERiQgJxkLjOB7BQarn0njTXlSGTUHDMihCHCJzGYgKHDalJ7qD+6tPDfSoTSqughXwq5GGVwbwPrz+zmyIGwO+/0WM/BoZC7FcM5VmdGZWygIUhlIIIBI28jVdccMtIWReVINTjEqtJ0uzykZl1agWa5mG2flnOBig84f6ZQzyxxqMNIqHBZNatJEs4BjB1Y0MOrtnatvEfSURCQrEW0iRUYkBXlijeUx47gYjbqIxsfozLtOAwQlDGhXQiqq63K9CiNSULYLBFC6iNWB3r2XgcDszMmdYII1Npy6lGYJnAcqSNQAOCd9zQQp+JzhYVGhZWt3mcspK+q5QKKofbJmG+TjT2OdsOJcekVFeMKP0R7lg4LZEYQ8sEEYJ1/K3xjsatLvhUUoUMp6RgFWZTpOMqWUglTpXKnY4GewrC54LDLjUpwBjAZgNJCgoQpAMZ0rlPknHagh8P4lO1wyyryoyziFWQZkCHGoSLK3cDVhlXIYY7GrqoacJiVy4U6jn9psLq3YoucISdyVAJNSwMUHtKUoFKUoFcqnopMIlXnNq8PInUxKwSOjKssAx3AZlwfJtsYIbqqUHC/mxNnljKExuxwE0KDLZnlBlhWLrFtLkaDs2WBzg23DeASRGIuiTAYwJWXNueY8haLTGFyQ6DCqnza9xuOkpQc2vo+wso4eRFqjuEfRtoYJMrkg6NiVB8voz51XN6GSrFGqaAFhtxIiaMSvElwshbmRMpyZom1MpJ5flgGu1qljiknmuP0mWNY5lRVi5eMcmGQk6kJJ1St5+yg9n4IXtYIWxJy3hL8zcMImVjnbc9PsH8Krbb0cnQqumPQJTIWDEYAhkhVVXT/AMSeYAGfZvbHhbDvfTjAycmHYe0+qr38kP77cf7P3VBDh4DILCW3Ogu6uBudPUMbnH/5UO44E6TKqKBHNOwdUU8sW45chD4XSuWR109jzm2O5WZwmylljLNe3GRNKu3J7RzSRr/ZexBXsojWdIG4nItw6lkhLQcxlGclV5WSOlv8p9hoKzg/o9L4aEmCOPTBFzICSBcFQCTONA0sM9mDb5zjvW2P0TfWdUcJVmiZvPCxzyS8nGndVR41XyIjGy7AXX5Hk99uP9n7qn5Hk99uP9n7qgpbf0UmWWMlhpUjGkoNCqT6tSYi4VhthXUYZgQf28bL0VlVSpRAnKlQKGQMeYsQGqRIVB+bO5Un26s4Fxw3mJczRNM8qiGJ15ujILtcK2CirtiJO/sq3oOfteCyi2SMqilbmOTA0joSRHOrloqlsK3ZQO30motzw2W2sbWKIOssSoGNrnSoUKJ20gYdivM0qQcuynGRkdVSg57xsVjoAEjCfVKTM/UMaAR60hi/rE6DvhSP2QKicM9PVnk0CIKOkdToMMXZWAYkBjgxEL3PX/h36sqP5dq85Y22G3bbtjbagrLDhHI5rFz1g5SFdMa9zqSMZOs53Pc4G21U/DYSiPPceK122t1jcuQIsM0aqSdMsgjADNktqLAtg79bSg5a59NSDGEhU6rmKFmMiFPWk50MpOcAeY3JA9unp0JI3GNz9O2dj/EYNOWMYwMez91ZUClKUClKUClKUClKUClKUClKUCqvhPz158Sv2a2q0qgtop2nu+VLHGviFyJI2ck+Ht9wRImBjSMYPY774AcZxzgd9c3rNLBIyl0jyiwmPkx8QimRd8lgbdC5DZ6gRtkqfp0ECxoqIoRFUKqIAFVVGAFUbAAADAqv8Nee8wfV3+/p4a894h+rv9/QRrGXRZTtzRDpkujzWAIjxPOdZU7EDvj6KofR69M0aX9zfEJBzOZDy4wseVwqzYTUJwjpqCnZ3dRsdNW/BLe6MTaZ4gOfPs0LHfnyhjnnDYnJx5A4ycZMu64Xcyo0ck1vJG4IZHtmKsD3BBn3FBA4h/6iWkMioS7ZOGxHKGVisbIoUp1M3Pi28ta5711FcncegyyNqdLN2yDqa1YnICgHJuO+EQZ79I9gq48Nee8QfV3+/oFv+vT/AA0H9S7q0ql4Wkgu5xKyu/h4OpFKLp13WBoLNuCG3zvkbDG91QKUpQKUpQKUpQKUpQKUpQKUpQKUpQKUpQKUpQKUpQKq+EfPXnxK/ZrarSqC2lnE93yoo3XxC5MsrIQfD2+wCxPkY075Hc7bZISrFz4y5XUxGiE4YsVUnm50Z2GwTIFWpqr8Re+72/1iT8NTxF77vb/WJPw1BjwPHh3ycDn3OSCQQPETbgjtVTbykWlxhnIMrGJlaRgYxyxlWY6wgzhyDn5ZXGwEjgc92Im0wQsOfPu07g558uoYEB2DZAPmADgZwLDxF77vb/WJPw1BQWdxdarXCTGAXDZdXBVgxmHWXYSGJQF05ByCCdwors6q/EXvu9v9Yk/DU8Re+72/1iT8NQLf9en+Gg/qXdWlUvC3kN3PzVVH8PB0xsXXTrusHUVU5zq20+Q3OcC6oFKUoFKUoFKUoFKUoFKUoFKUoFKUoFKUoFKUoFKUoFVfCfnrz4lfs1tVpXP2188c92Ft5JgbhSWiMQAPh7caTzJEOdgdgRuN85ACRw67ZriRROJUGvIOgaWVwAkIXdgobS5bPVpwQdQFwapIrsozMvDJVdvlMvhAzefURPk71u/LEvuNx/mtvxFA4CTyHxjPiLjGe36xN3+ioVnc3Btp1Mwe4jbSZRoC/IjZjBlQowHOA+oBtmJFYcG4jIImHgppAZ58kG3x1TykqQ0w3GSp8sg4JGCZIuSFCjhkugAgL+iaQCQSAOfjBIB/hQVdtxy5Y2xyzCV9MaepzInPYPJMAc4FuEdWj2zqzsVB7CqgcTk1avyfPqxjVm1zgZIGef23P86y/LE3uNx/mtvxFB7b/r0/w0H9S7q0ql4XO0l3OzRtEfDwDRJoLYD3R1ZjZlwckd89JyBtm6oFKUoFKUoFKUoFKUoFKUoFKUoFKUoFKUoFKUoFKUoFVfCPnrz4lfs1tVpVBbcUSGe7DLKSbhT6qGWQY8Pbjdo0YA9J2O/Y4wRQSrbiEni3hcrp5etOhlJGoDCsWIkwGXUQF0llG+Ti1NUcHE7ZHZ1iudbnqZre7Y984GqM6VyewwPoqR+cUX+C4+q3X3VBjwMN4d9JAbn3GCwJAPiJsZAIyP4io8fFZxb3Ds0TmOUojqjKpC6UboMjamD81QAw1FQNu9aeCccjSJgUnPr5z029ww6p5WG6xkZwRkdwcg4IIrc1/alNHJuNGCNItrsDchs7R/KyAQ3cHsRQe2fGJm8Nq5ZEs0sb4Vlb1ayspCFiUPqd1bJBOO9Xtc/Hd2i8vENx6pmZP0e82ZwwZjmPqJDtu2flGpn5xRf4Lj6rdfdUC3/Xp/hoP6l3VpVLwu6Et3OyhgPDwLiRHjbIe6PyJAGx1DfGDvg7HF1QKUpQKUpQKUpQKUpQKUpQKUpQKUpQKUpQKUpQKUpQKq+E/PXnxK/ZrarSqC14vBBPdrLPHExuFYCV1UkeHtxkBiMjKsM/QaCRwzj6XFxLGmkpGisrqwJclnVukdlBQAHz38sFrYiqSLi/DkkaRbi2WRlCswljGQCWGer2sakfnPZe+W/+tH/3UGvg0mi2kYIXKzXJCrjU2LiY4XO2T2rVw/0kUwSSSlPVOEZo86HdljYLHrwc6pQmD+0D27CPwbj1osLK91ChM05wZUU4eeVlI6s4KsCCPIgit8HFOHIukXUBXfIedW1FiCS5ZzqbpG5yaCLb+lrNyC0aKsjBCFbVqZp2gxC42bRpDMfYwIrp8Vz8F7wxCpW5gAQsUXnroUuWZmCa9OrMj74zvjtU7857L3y3/wBaP/uoPLf9en+Gg/qXdWlUvDLyOa7neJ1kTw8C642DLqD3RK6lyMgMpx/xD21dUClKUClKUClKUClKUClKUClKUClKUClKUClKUClKUCqvhPz158Sv2a2q0qo4bOqzXmpgp8SvyiB/drb2/uNBusuK82aSPlsgj2y+pS+DglFYDUmc9QJBxVgRVdDHGJTK1wJGwyoGKARq5VmVdIGcmOPdsnpH05lm9j/9xP8AMP8ArQQvR75lviLj7RNWMfHwYkk5Mi67gwFSUzGRM0GXw5BGpf2dXcfSRjwC6jELZdR+kXHdh53EpH/I1iOHxCMJ4nYXPPzmPJJmM+j5ONOo49uPPzoN99xtYpNGhmwELFcdPOcxRDBIyWdSv0dzgVnwziLStIrxcto2CnDhhllD4yMbhWQ9v2h/DRPYwSSB2n36NQDJh+S5li1bZGh2J6cZ881Js+TEGxKp1yM7FmXOXOcbeQGAPoAzk5JDTb/r0/w0H9S7q0qps5A17OVII8NAMg5GeZd7Z/iP51bUClKUClKUClKUClKUClKUClKUClKUClKUClKUClKUCqSx4fFLPdmSJJCLhQC6qxA8NbHAJGwyScfTV3VXwn568+JX7NbUGMNlaPIyLbRnRszcpdAO3TqxuwyKkfkS292h/wBNP+lR+F8BEEsjhhh2kbCjBYyyGUmZs9ZUllXthWI3ztbGgoeBcJt2iYtBEx8ROMlFOyzygDt2AAH7hWHiOH6Ffw66GL5Jt8aBC3LkaUMgKKrDBLY9vYEib6PfMt8RcfaJqiScDuOWI1li0maaR1dHKvzZWlRWAcEqutsrnqwOwyCGy5jsY5UhMERlcFgixoSFBwXYY2UE9/3+ysuHQWVwuUt4+wOGiVTpbdWwV+Sw3B+g+YOJF9w+SZkBZBGrq5wp5mY31qFbOACAAdjkFh57YcD4ILYOcgvIwLadQRQo0qkYZmIVRnAz5nAAwoDXw+3SO8nVEVF8PAdKABcl7oE4G2cKu/0D2VcVV2/69P8ADQf1LurSgUpSgUpSgUpSgUpSgUpSgUpSgUpSgUpSgUpSgUpSgVQW3C45p7svryLhQNEkiDHh7c7hGAJyx3O/8qv6q+EfPXnxK/ZragiW1nYyuUSVmcAkqtxNnCkAkes3ALKMj2j21L/NyD/5f9ef7yt8Fo3PkkbGCipGM5woyzN9BLNjHsjU58hNNBznA+BQvExPMzz5xtNMNlnlUbB/YBv3Pc5JrdHw+yaMSLMTEW0iQXMpQsX5YUNzME6+nHt2qT6PfMt8RcfaJqqLj0auJI1HMRCt1JIEYa1w9y0wcMCuH5bFcb9yPPNBYT8KtI2CvI6MwJUNcTAkKMsRmTsBvWNlw+znzypHfTjUFnnyM9sjmeeD/Kvb/hMss2oBQr8jXk7p4Sd5xgY6tevHlp771P4dZshlZ8F5JS2xzhVwiDP/ANUU49rHvuSELhdqsV3OiZ0+HgbqZmOS90D1OScdI2zjv7Tm6qrt/wBen+Gg/qXdWlApSlApSlApSlApSlApSlApSlApSlApSlApSlApSlAqgtbJ5J7srcSQgXCjTFy8H9Htzk642OdwNiBsNu+b+qvhPz158Sv2a2oPBwqTJHjp8juP0fb9/qa9/JEnvtx/K3+5qBwTh7JdzMYSoJl6jgDrlDjr/ttQ6hn5sDT510ZoOc4HwyRomIu509fOMKIcbTyjO8R3OMnyyTgAbCc3C3He+nA+nw/3Ne+j3zLfEXH2iaqM8I/R1RbdxIlxctbppHJBeaRo2mX5PLKup9oBOMGguzwqQd76cZ7Z8Pv+71Ne/kiT324/lb/c1G4pacy4hdY3MqsuC49SqcwcwkHYPpU6SN86fLNSPR+35YnHLMY8VIVBGAQSDqXHkSTvQauFwGO7nVpGlPh4Drk06t3uhp6FUYGCe2eo7nbF1VXb/r0/w0H9S7q0oFKUoFKUoFKUoFKUoFKUoFKUoFKUoFKUoFKUoFKUoFc/aRXBuLzlSxIviF2kiZznw1t+0Jl27eVdBVXwn568+JX7NbUDw977xb/V5PxNDb3vvFv9Xk/E1D4OZjdzdReEa9TlnKs7SDQiKw0ry0V0Og4JwTvkDoDQc1wGC75TYngA8RP3gc7+Ilz/AHj25/8ANWPh733i3+ryfiaej3zLfEXH2iaufe5mEUSqZJIxPdatTScyUx3BEEIkBDDUhYhidPQM7UHQeHvfeLf6vJ+Jp4e994t/q8n4moPFpJTdQ8ly2SgKqzhYkWQmZ3VQUfWilBrwVK9Pc42+i1ysiyFJXePK6RKWZxscs7t2Zu+j9nbYEkAPeFpKLyfmujt4eDBjQoMa7vYgu++c75/hV5VXb/r0/wANB/Uu6tKBSlKBSlKBSlKBSlKBSlKBSlKBSlKBSlKBSlKBSlKBXO2k9wLi8EUUTr4lcmSZkYHw1ttpWF/o8/OuiqNJZjXzEwr7Bjg9agg4YAjJxnBPycnyJBCH4i993t/rEn4aniL33e3+sSfhq08XWWISOZ25TvECNhyU1ESlXAGkFSOo7jBORtibwWd3t0aTJYg7kYJAJCkjA7qFPl3oKjgM95ym0wQEeIn73Eg38RLn+7+3P/irDxF77vb/AFiT8NXvo98y3xFx9ompwF5OSBIzyNzpgJH05KCaTlk6QBgpoxgdsUHniL33e3+sSfhqeIvfd7f6xJ+GrZf2crywsjlVVuvrIAUZJAjClXLHSp1HpGSuDW6RxNqRZCNLaZCmQe2SquMaW3GSNwD5EggNHDbeQyySyqqOypHoRmZcRmRwwZo0JJM7DsR0jfuBZVjHGFAVQAoAAA7ADYACsqBSlKBSlKBSlKBSlKBSlKBSlKBSlKBSlKBSlKBSlKBSlKCPd2xfBRtDqdmxkEHGVYeanA7EHYeylvOzHDRMnSDlihGTnKjSxORjzAG/8vaUHvLK4CYxrJbV7DqY6ceeSP8An/Hy2skjTQo23JzuWJ7lid2J8yaUoMRC0YVYwoQH9onpUEdKKB7MgbjG3et0MKoMKoUDyUYG5ydv3kmlKDOlKUClKUClKUClKUClKUClKUClKUH/2Q=="/>
          <p:cNvSpPr>
            <a:spLocks noChangeAspect="1" noChangeArrowheads="1"/>
          </p:cNvSpPr>
          <p:nvPr/>
        </p:nvSpPr>
        <p:spPr bwMode="auto">
          <a:xfrm>
            <a:off x="6062663" y="-334963"/>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endParaRPr lang="en-US" altLang="en-US" sz="4400" b="0">
              <a:solidFill>
                <a:schemeClr val="tx1"/>
              </a:solidFill>
            </a:endParaRPr>
          </a:p>
        </p:txBody>
      </p:sp>
      <p:pic>
        <p:nvPicPr>
          <p:cNvPr id="184326"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6550" y="5154614"/>
            <a:ext cx="4933950"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27" name="Picture 12" descr="http://www.biologycorner.com/resources/chi_squar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6750" y="1319214"/>
            <a:ext cx="2476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324766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2133600" y="685800"/>
            <a:ext cx="8229600" cy="762000"/>
          </a:xfrm>
        </p:spPr>
        <p:txBody>
          <a:bodyPr/>
          <a:lstStyle/>
          <a:p>
            <a:pPr eaLnBrk="1" hangingPunct="1"/>
            <a:r>
              <a:rPr lang="en-US" altLang="en-US" sz="2800">
                <a:ea typeface="ＭＳ Ｐゴシック" panose="020B0600070205080204" pitchFamily="34" charset="-128"/>
              </a:rPr>
              <a:t>Lab 12: Animal (Fruit Fly or Pillbug) Behavior</a:t>
            </a:r>
          </a:p>
        </p:txBody>
      </p:sp>
      <p:sp>
        <p:nvSpPr>
          <p:cNvPr id="185347" name="Rectangle 3" descr="Rectangle: Click to edit Master text styles&#10;Second level&#10;Third level&#10;Fourth level&#10;Fifth level"/>
          <p:cNvSpPr>
            <a:spLocks noGrp="1" noChangeArrowheads="1"/>
          </p:cNvSpPr>
          <p:nvPr>
            <p:ph type="body" idx="1"/>
          </p:nvPr>
        </p:nvSpPr>
        <p:spPr>
          <a:xfrm>
            <a:off x="2230439" y="1371601"/>
            <a:ext cx="8110537" cy="5294313"/>
          </a:xfrm>
          <a:solidFill>
            <a:schemeClr val="bg1"/>
          </a:solidFill>
        </p:spPr>
        <p:txBody>
          <a:bodyPr/>
          <a:lstStyle/>
          <a:p>
            <a:pPr marL="0" indent="0">
              <a:buNone/>
              <a:tabLst>
                <a:tab pos="1370013" algn="l"/>
              </a:tabLst>
            </a:pPr>
            <a:r>
              <a:rPr lang="en-US" altLang="en-US" sz="1800">
                <a:solidFill>
                  <a:schemeClr val="tx2"/>
                </a:solidFill>
                <a:ea typeface="ＭＳ Ｐゴシック" panose="020B0600070205080204" pitchFamily="34" charset="-128"/>
              </a:rPr>
              <a:t>ESSAY 1997</a:t>
            </a:r>
            <a:endParaRPr lang="en-US" altLang="en-US">
              <a:ea typeface="ＭＳ Ｐゴシック" panose="020B0600070205080204" pitchFamily="34" charset="-128"/>
            </a:endParaRPr>
          </a:p>
          <a:p>
            <a:pPr marL="0" indent="0">
              <a:buNone/>
              <a:tabLst>
                <a:tab pos="1370013" algn="l"/>
              </a:tabLst>
            </a:pPr>
            <a:r>
              <a:rPr lang="en-US" altLang="en-US" sz="1600">
                <a:ea typeface="ＭＳ Ｐゴシック" panose="020B0600070205080204" pitchFamily="34" charset="-128"/>
              </a:rPr>
              <a:t>A scientist working with </a:t>
            </a:r>
            <a:r>
              <a:rPr lang="en-US" altLang="en-US" sz="1600" i="1">
                <a:ea typeface="ＭＳ Ｐゴシック" panose="020B0600070205080204" pitchFamily="34" charset="-128"/>
              </a:rPr>
              <a:t>Bursatella leachii</a:t>
            </a:r>
            <a:r>
              <a:rPr lang="en-US" altLang="en-US" sz="1600">
                <a:ea typeface="ＭＳ Ｐゴシック" panose="020B0600070205080204" pitchFamily="34" charset="-128"/>
              </a:rPr>
              <a:t>, a sea slug that lives in an intertidal habitat in the coastal waters of Puerto Rico, gathered the following information about the distribution of the sea slugs within a ten-meter square plot over a 10-day period.</a:t>
            </a:r>
            <a:endParaRPr lang="en-US" altLang="en-US" sz="2000">
              <a:ea typeface="ＭＳ Ｐゴシック" panose="020B0600070205080204" pitchFamily="34" charset="-128"/>
            </a:endParaRPr>
          </a:p>
          <a:p>
            <a:pPr marL="0" indent="0">
              <a:buNone/>
              <a:tabLst>
                <a:tab pos="1370013" algn="l"/>
              </a:tabLst>
            </a:pPr>
            <a:endParaRPr lang="en-US" altLang="en-US" sz="1400">
              <a:ea typeface="ＭＳ Ｐゴシック" panose="020B0600070205080204" pitchFamily="34" charset="-128"/>
            </a:endParaRPr>
          </a:p>
          <a:p>
            <a:pPr marL="0" indent="0">
              <a:buNone/>
              <a:tabLst>
                <a:tab pos="1370013" algn="l"/>
              </a:tabLst>
            </a:pPr>
            <a:endParaRPr lang="en-US" altLang="en-US" sz="1400">
              <a:ea typeface="ＭＳ Ｐゴシック" panose="020B0600070205080204" pitchFamily="34" charset="-128"/>
            </a:endParaRPr>
          </a:p>
          <a:p>
            <a:pPr marL="0" indent="0">
              <a:buNone/>
              <a:tabLst>
                <a:tab pos="1370013" algn="l"/>
              </a:tabLst>
            </a:pPr>
            <a:endParaRPr lang="en-US" altLang="en-US" sz="1400">
              <a:ea typeface="ＭＳ Ｐゴシック" panose="020B0600070205080204" pitchFamily="34" charset="-128"/>
            </a:endParaRPr>
          </a:p>
          <a:p>
            <a:pPr marL="0" indent="0">
              <a:buNone/>
              <a:tabLst>
                <a:tab pos="1370013" algn="l"/>
              </a:tabLst>
            </a:pPr>
            <a:endParaRPr lang="en-US" altLang="en-US" sz="1400">
              <a:ea typeface="ＭＳ Ｐゴシック" panose="020B0600070205080204" pitchFamily="34" charset="-128"/>
            </a:endParaRPr>
          </a:p>
          <a:p>
            <a:pPr marL="0" indent="0">
              <a:buNone/>
              <a:tabLst>
                <a:tab pos="1370013" algn="l"/>
              </a:tabLst>
            </a:pPr>
            <a:endParaRPr lang="en-US" altLang="en-US" sz="1400">
              <a:ea typeface="ＭＳ Ｐゴシック" panose="020B0600070205080204" pitchFamily="34" charset="-128"/>
            </a:endParaRPr>
          </a:p>
          <a:p>
            <a:pPr marL="403225" lvl="1" indent="-288925">
              <a:buNone/>
              <a:tabLst>
                <a:tab pos="1370013" algn="l"/>
              </a:tabLst>
            </a:pPr>
            <a:r>
              <a:rPr lang="en-US" altLang="en-US" sz="1600">
                <a:solidFill>
                  <a:srgbClr val="0F116A"/>
                </a:solidFill>
                <a:ea typeface="ＭＳ Ｐゴシック" panose="020B0600070205080204" pitchFamily="34" charset="-128"/>
              </a:rPr>
              <a:t>a.	For the data above, provide information on each of the following:</a:t>
            </a:r>
          </a:p>
          <a:p>
            <a:pPr marL="688975" lvl="2" indent="-171450">
              <a:tabLst>
                <a:tab pos="1370013" algn="l"/>
              </a:tabLst>
            </a:pPr>
            <a:r>
              <a:rPr lang="en-US" altLang="en-US" sz="1600" u="sng">
                <a:ea typeface="ＭＳ Ｐゴシック" panose="020B0600070205080204" pitchFamily="34" charset="-128"/>
              </a:rPr>
              <a:t>Summarize</a:t>
            </a:r>
            <a:r>
              <a:rPr lang="en-US" altLang="en-US" sz="1600">
                <a:ea typeface="ＭＳ Ｐゴシック" panose="020B0600070205080204" pitchFamily="34" charset="-128"/>
              </a:rPr>
              <a:t> the pattern.</a:t>
            </a:r>
          </a:p>
          <a:p>
            <a:pPr marL="688975" lvl="2" indent="-171450">
              <a:tabLst>
                <a:tab pos="1370013" algn="l"/>
              </a:tabLst>
            </a:pPr>
            <a:r>
              <a:rPr lang="en-US" altLang="en-US" sz="1600">
                <a:ea typeface="ＭＳ Ｐゴシック" panose="020B0600070205080204" pitchFamily="34" charset="-128"/>
              </a:rPr>
              <a:t>Identify </a:t>
            </a:r>
            <a:r>
              <a:rPr lang="en-US" altLang="en-US" sz="1600" u="sng">
                <a:ea typeface="ＭＳ Ｐゴシック" panose="020B0600070205080204" pitchFamily="34" charset="-128"/>
              </a:rPr>
              <a:t>three</a:t>
            </a:r>
            <a:r>
              <a:rPr lang="en-US" altLang="en-US" sz="1600">
                <a:ea typeface="ＭＳ Ｐゴシック" panose="020B0600070205080204" pitchFamily="34" charset="-128"/>
              </a:rPr>
              <a:t> physiological or environmental variables that could cause the slugs to vary their distance from each other.</a:t>
            </a:r>
          </a:p>
          <a:p>
            <a:pPr marL="688975" lvl="2" indent="-171450">
              <a:tabLst>
                <a:tab pos="1370013" algn="l"/>
              </a:tabLst>
            </a:pPr>
            <a:r>
              <a:rPr lang="en-US" altLang="en-US" sz="1600" u="sng">
                <a:ea typeface="ＭＳ Ｐゴシック" panose="020B0600070205080204" pitchFamily="34" charset="-128"/>
              </a:rPr>
              <a:t>Explain</a:t>
            </a:r>
            <a:r>
              <a:rPr lang="en-US" altLang="en-US" sz="1600">
                <a:ea typeface="ＭＳ Ｐゴシック" panose="020B0600070205080204" pitchFamily="34" charset="-128"/>
              </a:rPr>
              <a:t> how each variable could bring about the observed pattern of distribution.</a:t>
            </a:r>
          </a:p>
          <a:p>
            <a:pPr marL="403225" lvl="1" indent="-288925">
              <a:buNone/>
              <a:tabLst>
                <a:tab pos="1370013" algn="l"/>
              </a:tabLst>
            </a:pPr>
            <a:r>
              <a:rPr lang="en-US" altLang="en-US" sz="1600">
                <a:solidFill>
                  <a:srgbClr val="0F116A"/>
                </a:solidFill>
                <a:ea typeface="ＭＳ Ｐゴシック" panose="020B0600070205080204" pitchFamily="34" charset="-128"/>
              </a:rPr>
              <a:t>b.	Choose </a:t>
            </a:r>
            <a:r>
              <a:rPr lang="en-US" altLang="en-US" sz="1600" u="sng">
                <a:solidFill>
                  <a:srgbClr val="0F116A"/>
                </a:solidFill>
                <a:ea typeface="ＭＳ Ｐゴシック" panose="020B0600070205080204" pitchFamily="34" charset="-128"/>
              </a:rPr>
              <a:t>one</a:t>
            </a:r>
            <a:r>
              <a:rPr lang="en-US" altLang="en-US" sz="1600">
                <a:solidFill>
                  <a:srgbClr val="0F116A"/>
                </a:solidFill>
                <a:ea typeface="ＭＳ Ｐゴシック" panose="020B0600070205080204" pitchFamily="34" charset="-128"/>
              </a:rPr>
              <a:t> of the variables that you identified and </a:t>
            </a:r>
            <a:r>
              <a:rPr lang="en-US" altLang="en-US" sz="1600" u="sng">
                <a:solidFill>
                  <a:srgbClr val="0F116A"/>
                </a:solidFill>
                <a:ea typeface="ＭＳ Ｐゴシック" panose="020B0600070205080204" pitchFamily="34" charset="-128"/>
              </a:rPr>
              <a:t>design</a:t>
            </a:r>
            <a:r>
              <a:rPr lang="en-US" altLang="en-US" sz="1600">
                <a:solidFill>
                  <a:srgbClr val="0F116A"/>
                </a:solidFill>
                <a:ea typeface="ＭＳ Ｐゴシック" panose="020B0600070205080204" pitchFamily="34" charset="-128"/>
              </a:rPr>
              <a:t> a controlled experiment to test your hypothetical explanation. </a:t>
            </a:r>
            <a:r>
              <a:rPr lang="en-US" altLang="en-US" sz="1600" u="sng">
                <a:solidFill>
                  <a:srgbClr val="0F116A"/>
                </a:solidFill>
                <a:ea typeface="ＭＳ Ｐゴシック" panose="020B0600070205080204" pitchFamily="34" charset="-128"/>
              </a:rPr>
              <a:t>Describe</a:t>
            </a:r>
            <a:r>
              <a:rPr lang="en-US" altLang="en-US" sz="1600">
                <a:solidFill>
                  <a:srgbClr val="0F116A"/>
                </a:solidFill>
                <a:ea typeface="ＭＳ Ｐゴシック" panose="020B0600070205080204" pitchFamily="34" charset="-128"/>
              </a:rPr>
              <a:t> results that would support or refute your hypothesis.</a:t>
            </a:r>
          </a:p>
        </p:txBody>
      </p:sp>
      <p:graphicFrame>
        <p:nvGraphicFramePr>
          <p:cNvPr id="2125906" name="Group 82"/>
          <p:cNvGraphicFramePr>
            <a:graphicFrameLocks noGrp="1"/>
          </p:cNvGraphicFramePr>
          <p:nvPr/>
        </p:nvGraphicFramePr>
        <p:xfrm>
          <a:off x="2347914" y="2692401"/>
          <a:ext cx="8008937" cy="963637"/>
        </p:xfrm>
        <a:graphic>
          <a:graphicData uri="http://schemas.openxmlformats.org/drawingml/2006/table">
            <a:tbl>
              <a:tblPr/>
              <a:tblGrid>
                <a:gridCol w="1881187">
                  <a:extLst>
                    <a:ext uri="{9D8B030D-6E8A-4147-A177-3AD203B41FA5}">
                      <a16:colId xmlns:a16="http://schemas.microsoft.com/office/drawing/2014/main" val="20000"/>
                    </a:ext>
                  </a:extLst>
                </a:gridCol>
                <a:gridCol w="876300">
                  <a:extLst>
                    <a:ext uri="{9D8B030D-6E8A-4147-A177-3AD203B41FA5}">
                      <a16:colId xmlns:a16="http://schemas.microsoft.com/office/drawing/2014/main" val="20001"/>
                    </a:ext>
                  </a:extLst>
                </a:gridCol>
                <a:gridCol w="877888">
                  <a:extLst>
                    <a:ext uri="{9D8B030D-6E8A-4147-A177-3AD203B41FA5}">
                      <a16:colId xmlns:a16="http://schemas.microsoft.com/office/drawing/2014/main" val="20002"/>
                    </a:ext>
                  </a:extLst>
                </a:gridCol>
                <a:gridCol w="876300">
                  <a:extLst>
                    <a:ext uri="{9D8B030D-6E8A-4147-A177-3AD203B41FA5}">
                      <a16:colId xmlns:a16="http://schemas.microsoft.com/office/drawing/2014/main" val="20003"/>
                    </a:ext>
                  </a:extLst>
                </a:gridCol>
                <a:gridCol w="871537">
                  <a:extLst>
                    <a:ext uri="{9D8B030D-6E8A-4147-A177-3AD203B41FA5}">
                      <a16:colId xmlns:a16="http://schemas.microsoft.com/office/drawing/2014/main" val="20004"/>
                    </a:ext>
                  </a:extLst>
                </a:gridCol>
                <a:gridCol w="876300">
                  <a:extLst>
                    <a:ext uri="{9D8B030D-6E8A-4147-A177-3AD203B41FA5}">
                      <a16:colId xmlns:a16="http://schemas.microsoft.com/office/drawing/2014/main" val="20005"/>
                    </a:ext>
                  </a:extLst>
                </a:gridCol>
                <a:gridCol w="874713">
                  <a:extLst>
                    <a:ext uri="{9D8B030D-6E8A-4147-A177-3AD203B41FA5}">
                      <a16:colId xmlns:a16="http://schemas.microsoft.com/office/drawing/2014/main" val="20006"/>
                    </a:ext>
                  </a:extLst>
                </a:gridCol>
                <a:gridCol w="874712">
                  <a:extLst>
                    <a:ext uri="{9D8B030D-6E8A-4147-A177-3AD203B41FA5}">
                      <a16:colId xmlns:a16="http://schemas.microsoft.com/office/drawing/2014/main" val="20007"/>
                    </a:ext>
                  </a:extLst>
                </a:gridCol>
              </a:tblGrid>
              <a:tr h="445581">
                <a:tc>
                  <a:txBody>
                    <a:bodyPr/>
                    <a:lstStyle/>
                    <a:p>
                      <a:pPr marL="0" marR="0" lvl="0" indent="0" algn="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time of day</a:t>
                      </a:r>
                    </a:p>
                  </a:txBody>
                  <a:tcPr marT="45668" marB="4566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12 mid</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4am</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8am</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12 noon</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4pm</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8pm</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12 mid</a:t>
                      </a:r>
                    </a:p>
                  </a:txBody>
                  <a:tcPr marT="45668" marB="4566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18032">
                <a:tc>
                  <a:txBody>
                    <a:bodyPr/>
                    <a:lstStyle/>
                    <a:p>
                      <a:pPr marL="0" marR="0" lvl="0" indent="0" algn="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400" b="1" i="0" u="none" strike="noStrike" cap="none" normalizeH="0" baseline="0">
                          <a:ln>
                            <a:noFill/>
                          </a:ln>
                          <a:solidFill>
                            <a:srgbClr val="0F116A"/>
                          </a:solidFill>
                          <a:effectLst/>
                          <a:latin typeface="Arial" charset="0"/>
                        </a:rPr>
                        <a:t>average distance </a:t>
                      </a:r>
                      <a:br>
                        <a:rPr kumimoji="0" lang="en-US" sz="1400" b="1" i="0" u="none" strike="noStrike" cap="none" normalizeH="0" baseline="0">
                          <a:ln>
                            <a:noFill/>
                          </a:ln>
                          <a:solidFill>
                            <a:srgbClr val="0F116A"/>
                          </a:solidFill>
                          <a:effectLst/>
                          <a:latin typeface="Arial" charset="0"/>
                        </a:rPr>
                      </a:br>
                      <a:r>
                        <a:rPr kumimoji="0" lang="en-US" sz="1400" b="1" i="0" u="none" strike="noStrike" cap="none" normalizeH="0" baseline="0">
                          <a:ln>
                            <a:noFill/>
                          </a:ln>
                          <a:solidFill>
                            <a:srgbClr val="0F116A"/>
                          </a:solidFill>
                          <a:effectLst/>
                          <a:latin typeface="Arial" charset="0"/>
                        </a:rPr>
                        <a:t>between individuals</a:t>
                      </a:r>
                      <a:endParaRPr kumimoji="0" lang="en-US" sz="1600" b="1" i="0" u="none" strike="noStrike" cap="none" normalizeH="0" baseline="0">
                        <a:ln>
                          <a:noFill/>
                        </a:ln>
                        <a:solidFill>
                          <a:srgbClr val="0F116A"/>
                        </a:solidFill>
                        <a:effectLst/>
                        <a:latin typeface="Arial" charset="0"/>
                      </a:endParaRPr>
                    </a:p>
                  </a:txBody>
                  <a:tcPr marT="45668" marB="4566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600" b="1" i="0" u="none" strike="noStrike" cap="none" normalizeH="0" baseline="0">
                          <a:ln>
                            <a:noFill/>
                          </a:ln>
                          <a:solidFill>
                            <a:srgbClr val="0F116A"/>
                          </a:solidFill>
                          <a:effectLst/>
                          <a:latin typeface="Arial" charset="0"/>
                        </a:rPr>
                        <a:t>8.0</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600" b="1" i="0" u="none" strike="noStrike" cap="none" normalizeH="0" baseline="0">
                          <a:ln>
                            <a:noFill/>
                          </a:ln>
                          <a:solidFill>
                            <a:srgbClr val="0F116A"/>
                          </a:solidFill>
                          <a:effectLst/>
                          <a:latin typeface="Arial" charset="0"/>
                        </a:rPr>
                        <a:t>8.9</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600" b="1" i="0" u="none" strike="noStrike" cap="none" normalizeH="0" baseline="0">
                          <a:ln>
                            <a:noFill/>
                          </a:ln>
                          <a:solidFill>
                            <a:srgbClr val="0F116A"/>
                          </a:solidFill>
                          <a:effectLst/>
                          <a:latin typeface="Arial" charset="0"/>
                        </a:rPr>
                        <a:t>44.8</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600" b="1" i="0" u="none" strike="noStrike" cap="none" normalizeH="0" baseline="0">
                          <a:ln>
                            <a:noFill/>
                          </a:ln>
                          <a:solidFill>
                            <a:srgbClr val="0F116A"/>
                          </a:solidFill>
                          <a:effectLst/>
                          <a:latin typeface="Arial" charset="0"/>
                        </a:rPr>
                        <a:t>174.0</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600" b="1" i="0" u="none" strike="noStrike" cap="none" normalizeH="0" baseline="0">
                          <a:ln>
                            <a:noFill/>
                          </a:ln>
                          <a:solidFill>
                            <a:srgbClr val="0F116A"/>
                          </a:solidFill>
                          <a:effectLst/>
                          <a:latin typeface="Arial" charset="0"/>
                        </a:rPr>
                        <a:t>350.5</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600" b="1" i="0" u="none" strike="noStrike" cap="none" normalizeH="0" baseline="0">
                          <a:ln>
                            <a:noFill/>
                          </a:ln>
                          <a:solidFill>
                            <a:srgbClr val="0F116A"/>
                          </a:solidFill>
                          <a:effectLst/>
                          <a:latin typeface="Arial" charset="0"/>
                        </a:rPr>
                        <a:t>60.5</a:t>
                      </a:r>
                    </a:p>
                  </a:txBody>
                  <a:tcPr marT="45668" marB="4566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itchFamily="1" charset="2"/>
                        <a:buNone/>
                        <a:tabLst/>
                      </a:pPr>
                      <a:r>
                        <a:rPr kumimoji="0" lang="en-US" sz="1600" b="1" i="0" u="none" strike="noStrike" cap="none" normalizeH="0" baseline="0">
                          <a:ln>
                            <a:noFill/>
                          </a:ln>
                          <a:solidFill>
                            <a:srgbClr val="0F116A"/>
                          </a:solidFill>
                          <a:effectLst/>
                          <a:latin typeface="Arial" charset="0"/>
                        </a:rPr>
                        <a:t>8.0</a:t>
                      </a:r>
                    </a:p>
                  </a:txBody>
                  <a:tcPr marT="45668" marB="4566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75643959"/>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2" descr="Acrobat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9739" y="2332039"/>
            <a:ext cx="5114925" cy="221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395" name="Rectangle 3"/>
          <p:cNvSpPr>
            <a:spLocks noGrp="1" noChangeArrowheads="1"/>
          </p:cNvSpPr>
          <p:nvPr>
            <p:ph type="title"/>
          </p:nvPr>
        </p:nvSpPr>
        <p:spPr>
          <a:xfrm>
            <a:off x="2133601" y="685800"/>
            <a:ext cx="8355013" cy="762000"/>
          </a:xfrm>
        </p:spPr>
        <p:txBody>
          <a:bodyPr/>
          <a:lstStyle/>
          <a:p>
            <a:pPr eaLnBrk="1" hangingPunct="1"/>
            <a:r>
              <a:rPr lang="en-US" altLang="en-US" sz="2800">
                <a:ea typeface="ＭＳ Ｐゴシック" panose="020B0600070205080204" pitchFamily="34" charset="-128"/>
              </a:rPr>
              <a:t>Lab 12: Animal (Fruit Fly or Pillbug) Behavior</a:t>
            </a:r>
          </a:p>
        </p:txBody>
      </p:sp>
      <p:sp>
        <p:nvSpPr>
          <p:cNvPr id="187396" name="Rectangle 4" descr="Rectangle: Click to edit Master text styles&#10;Second level&#10;Third level&#10;Fourth level&#10;Fifth level"/>
          <p:cNvSpPr>
            <a:spLocks noGrp="1" noChangeArrowheads="1"/>
          </p:cNvSpPr>
          <p:nvPr>
            <p:ph type="body" idx="1"/>
          </p:nvPr>
        </p:nvSpPr>
        <p:spPr>
          <a:xfrm>
            <a:off x="2255839" y="1293813"/>
            <a:ext cx="8110537" cy="5294312"/>
          </a:xfrm>
          <a:noFill/>
        </p:spPr>
        <p:txBody>
          <a:bodyPr/>
          <a:lstStyle/>
          <a:p>
            <a:pPr marL="0" indent="0">
              <a:buNone/>
              <a:tabLst>
                <a:tab pos="1370013" algn="l"/>
              </a:tabLst>
            </a:pPr>
            <a:r>
              <a:rPr lang="en-US" altLang="en-US" sz="1800">
                <a:solidFill>
                  <a:schemeClr val="tx2"/>
                </a:solidFill>
                <a:ea typeface="ＭＳ Ｐゴシック" panose="020B0600070205080204" pitchFamily="34" charset="-128"/>
              </a:rPr>
              <a:t>ESSAY 2002</a:t>
            </a:r>
            <a:endParaRPr lang="en-US" altLang="en-US">
              <a:ea typeface="ＭＳ Ｐゴシック" panose="020B0600070205080204" pitchFamily="34" charset="-128"/>
            </a:endParaRPr>
          </a:p>
          <a:p>
            <a:pPr marL="0" indent="0">
              <a:buNone/>
              <a:tabLst>
                <a:tab pos="1370013" algn="l"/>
              </a:tabLst>
            </a:pPr>
            <a:r>
              <a:rPr lang="en-US" altLang="en-US" sz="1400">
                <a:ea typeface="ＭＳ Ｐゴシック" panose="020B0600070205080204" pitchFamily="34" charset="-128"/>
              </a:rPr>
              <a:t>The activities of organisms change at regular time intervals. These changes are called biological rhythms. The graph depicts the activity cycle over a 48-hour period for a fictional group of mammals called pointy-eared bombats, found on an isolated island in the temperate zone.</a:t>
            </a:r>
          </a:p>
          <a:p>
            <a:pPr marL="0" indent="0">
              <a:buNone/>
              <a:tabLst>
                <a:tab pos="1370013" algn="l"/>
              </a:tabLst>
            </a:pPr>
            <a:endParaRPr lang="en-US" altLang="en-US" sz="1400">
              <a:ea typeface="ＭＳ Ｐゴシック" panose="020B0600070205080204" pitchFamily="34" charset="-128"/>
            </a:endParaRPr>
          </a:p>
          <a:p>
            <a:pPr marL="0" indent="0">
              <a:buNone/>
              <a:tabLst>
                <a:tab pos="1370013" algn="l"/>
              </a:tabLst>
            </a:pPr>
            <a:endParaRPr lang="en-US" altLang="en-US" sz="1400">
              <a:ea typeface="ＭＳ Ｐゴシック" panose="020B0600070205080204" pitchFamily="34" charset="-128"/>
            </a:endParaRPr>
          </a:p>
          <a:p>
            <a:pPr marL="0" indent="0">
              <a:buNone/>
              <a:tabLst>
                <a:tab pos="1370013" algn="l"/>
              </a:tabLst>
            </a:pPr>
            <a:endParaRPr lang="en-US" altLang="en-US" sz="1400">
              <a:ea typeface="ＭＳ Ｐゴシック" panose="020B0600070205080204" pitchFamily="34" charset="-128"/>
            </a:endParaRPr>
          </a:p>
          <a:p>
            <a:pPr marL="403225" lvl="1" indent="-288925">
              <a:buFont typeface="Arial" panose="020B0604020202020204" pitchFamily="34" charset="0"/>
              <a:buAutoNum type="alphaLcPeriod"/>
              <a:tabLst>
                <a:tab pos="1370013" algn="l"/>
              </a:tabLst>
            </a:pPr>
            <a:r>
              <a:rPr lang="en-US" altLang="en-US" sz="1400" u="sng">
                <a:solidFill>
                  <a:srgbClr val="0F116A"/>
                </a:solidFill>
                <a:ea typeface="ＭＳ Ｐゴシック" panose="020B0600070205080204" pitchFamily="34" charset="-128"/>
              </a:rPr>
              <a:t>Describe</a:t>
            </a:r>
            <a:r>
              <a:rPr lang="en-US" altLang="en-US" sz="1400">
                <a:solidFill>
                  <a:srgbClr val="0F116A"/>
                </a:solidFill>
                <a:ea typeface="ＭＳ Ｐゴシック" panose="020B0600070205080204" pitchFamily="34" charset="-128"/>
              </a:rPr>
              <a:t> the cycle of activity </a:t>
            </a:r>
            <a:br>
              <a:rPr lang="en-US" altLang="en-US" sz="1400">
                <a:solidFill>
                  <a:srgbClr val="0F116A"/>
                </a:solidFill>
                <a:ea typeface="ＭＳ Ｐゴシック" panose="020B0600070205080204" pitchFamily="34" charset="-128"/>
              </a:rPr>
            </a:br>
            <a:r>
              <a:rPr lang="en-US" altLang="en-US" sz="1400">
                <a:solidFill>
                  <a:srgbClr val="0F116A"/>
                </a:solidFill>
                <a:ea typeface="ＭＳ Ｐゴシック" panose="020B0600070205080204" pitchFamily="34" charset="-128"/>
              </a:rPr>
              <a:t>for the bombats. </a:t>
            </a:r>
            <a:r>
              <a:rPr lang="en-US" altLang="en-US" sz="1400" u="sng">
                <a:solidFill>
                  <a:srgbClr val="0F116A"/>
                </a:solidFill>
                <a:ea typeface="ＭＳ Ｐゴシック" panose="020B0600070205080204" pitchFamily="34" charset="-128"/>
              </a:rPr>
              <a:t>Discuss</a:t>
            </a:r>
            <a:r>
              <a:rPr lang="en-US" altLang="en-US" sz="1400">
                <a:solidFill>
                  <a:srgbClr val="0F116A"/>
                </a:solidFill>
                <a:ea typeface="ＭＳ Ｐゴシック" panose="020B0600070205080204" pitchFamily="34" charset="-128"/>
              </a:rPr>
              <a:t> how </a:t>
            </a:r>
            <a:br>
              <a:rPr lang="en-US" altLang="en-US" sz="1400">
                <a:solidFill>
                  <a:srgbClr val="0F116A"/>
                </a:solidFill>
                <a:ea typeface="ＭＳ Ｐゴシック" panose="020B0600070205080204" pitchFamily="34" charset="-128"/>
              </a:rPr>
            </a:br>
            <a:r>
              <a:rPr lang="en-US" altLang="en-US" sz="1400" u="sng">
                <a:solidFill>
                  <a:srgbClr val="0F116A"/>
                </a:solidFill>
                <a:ea typeface="ＭＳ Ｐゴシック" panose="020B0600070205080204" pitchFamily="34" charset="-128"/>
              </a:rPr>
              <a:t>three</a:t>
            </a:r>
            <a:r>
              <a:rPr lang="en-US" altLang="en-US" sz="1400">
                <a:solidFill>
                  <a:srgbClr val="0F116A"/>
                </a:solidFill>
                <a:ea typeface="ＭＳ Ｐゴシック" panose="020B0600070205080204" pitchFamily="34" charset="-128"/>
              </a:rPr>
              <a:t> of the following factors </a:t>
            </a:r>
            <a:br>
              <a:rPr lang="en-US" altLang="en-US" sz="1400">
                <a:solidFill>
                  <a:srgbClr val="0F116A"/>
                </a:solidFill>
                <a:ea typeface="ＭＳ Ｐゴシック" panose="020B0600070205080204" pitchFamily="34" charset="-128"/>
              </a:rPr>
            </a:br>
            <a:r>
              <a:rPr lang="en-US" altLang="en-US" sz="1400">
                <a:solidFill>
                  <a:srgbClr val="0F116A"/>
                </a:solidFill>
                <a:ea typeface="ＭＳ Ｐゴシック" panose="020B0600070205080204" pitchFamily="34" charset="-128"/>
              </a:rPr>
              <a:t>might affect the physiology and/or </a:t>
            </a:r>
            <a:br>
              <a:rPr lang="en-US" altLang="en-US" sz="1400">
                <a:solidFill>
                  <a:srgbClr val="0F116A"/>
                </a:solidFill>
                <a:ea typeface="ＭＳ Ｐゴシック" panose="020B0600070205080204" pitchFamily="34" charset="-128"/>
              </a:rPr>
            </a:br>
            <a:r>
              <a:rPr lang="en-US" altLang="en-US" sz="1400">
                <a:solidFill>
                  <a:srgbClr val="0F116A"/>
                </a:solidFill>
                <a:ea typeface="ＭＳ Ｐゴシック" panose="020B0600070205080204" pitchFamily="34" charset="-128"/>
              </a:rPr>
              <a:t>behavior of the bombats to result in </a:t>
            </a:r>
            <a:br>
              <a:rPr lang="en-US" altLang="en-US" sz="1400">
                <a:solidFill>
                  <a:srgbClr val="0F116A"/>
                </a:solidFill>
                <a:ea typeface="ＭＳ Ｐゴシック" panose="020B0600070205080204" pitchFamily="34" charset="-128"/>
              </a:rPr>
            </a:br>
            <a:r>
              <a:rPr lang="en-US" altLang="en-US" sz="1400">
                <a:solidFill>
                  <a:srgbClr val="0F116A"/>
                </a:solidFill>
                <a:ea typeface="ＭＳ Ｐゴシック" panose="020B0600070205080204" pitchFamily="34" charset="-128"/>
              </a:rPr>
              <a:t>this pattern of activity.</a:t>
            </a:r>
          </a:p>
          <a:p>
            <a:pPr marL="688975" lvl="2" indent="-171450">
              <a:tabLst>
                <a:tab pos="1370013" algn="l"/>
              </a:tabLst>
            </a:pPr>
            <a:r>
              <a:rPr lang="en-US" altLang="en-US" sz="1400">
                <a:ea typeface="ＭＳ Ｐゴシック" panose="020B0600070205080204" pitchFamily="34" charset="-128"/>
              </a:rPr>
              <a:t>temperature</a:t>
            </a:r>
          </a:p>
          <a:p>
            <a:pPr marL="688975" lvl="2" indent="-171450">
              <a:tabLst>
                <a:tab pos="1370013" algn="l"/>
              </a:tabLst>
            </a:pPr>
            <a:r>
              <a:rPr lang="en-US" altLang="en-US" sz="1400">
                <a:ea typeface="ＭＳ Ｐゴシック" panose="020B0600070205080204" pitchFamily="34" charset="-128"/>
              </a:rPr>
              <a:t>food availability</a:t>
            </a:r>
          </a:p>
          <a:p>
            <a:pPr marL="688975" lvl="2" indent="-171450">
              <a:tabLst>
                <a:tab pos="1370013" algn="l"/>
              </a:tabLst>
            </a:pPr>
            <a:r>
              <a:rPr lang="en-US" altLang="en-US" sz="1400">
                <a:ea typeface="ＭＳ Ｐゴシック" panose="020B0600070205080204" pitchFamily="34" charset="-128"/>
              </a:rPr>
              <a:t>presence of predators</a:t>
            </a:r>
          </a:p>
          <a:p>
            <a:pPr marL="688975" lvl="2" indent="-171450">
              <a:tabLst>
                <a:tab pos="1370013" algn="l"/>
              </a:tabLst>
            </a:pPr>
            <a:r>
              <a:rPr lang="en-US" altLang="en-US" sz="1400">
                <a:ea typeface="ＭＳ Ｐゴシック" panose="020B0600070205080204" pitchFamily="34" charset="-128"/>
              </a:rPr>
              <a:t>social behavior</a:t>
            </a:r>
          </a:p>
          <a:p>
            <a:pPr marL="688975" lvl="2" indent="-171450">
              <a:buNone/>
              <a:tabLst>
                <a:tab pos="1370013" algn="l"/>
              </a:tabLst>
            </a:pPr>
            <a:endParaRPr lang="en-US" altLang="en-US" sz="500">
              <a:ea typeface="ＭＳ Ｐゴシック" panose="020B0600070205080204" pitchFamily="34" charset="-128"/>
            </a:endParaRPr>
          </a:p>
          <a:p>
            <a:pPr marL="403225" lvl="1" indent="-288925">
              <a:buFont typeface="Arial" panose="020B0604020202020204" pitchFamily="34" charset="0"/>
              <a:buAutoNum type="alphaLcPeriod"/>
              <a:tabLst>
                <a:tab pos="1370013" algn="l"/>
              </a:tabLst>
            </a:pPr>
            <a:r>
              <a:rPr lang="en-US" altLang="en-US" sz="1400" u="sng">
                <a:solidFill>
                  <a:srgbClr val="0F116A"/>
                </a:solidFill>
                <a:ea typeface="ＭＳ Ｐゴシック" panose="020B0600070205080204" pitchFamily="34" charset="-128"/>
              </a:rPr>
              <a:t>Propose</a:t>
            </a:r>
            <a:r>
              <a:rPr lang="en-US" altLang="en-US" sz="1400">
                <a:solidFill>
                  <a:srgbClr val="0F116A"/>
                </a:solidFill>
                <a:ea typeface="ＭＳ Ｐゴシック" panose="020B0600070205080204" pitchFamily="34" charset="-128"/>
              </a:rPr>
              <a:t> a hypothesis regarding the effect of light on the cycle of activity in bombats. </a:t>
            </a:r>
            <a:r>
              <a:rPr lang="en-US" altLang="en-US" sz="1400" u="sng">
                <a:solidFill>
                  <a:srgbClr val="0F116A"/>
                </a:solidFill>
                <a:ea typeface="ＭＳ Ｐゴシック" panose="020B0600070205080204" pitchFamily="34" charset="-128"/>
              </a:rPr>
              <a:t>Describe</a:t>
            </a:r>
            <a:r>
              <a:rPr lang="en-US" altLang="en-US" sz="1400">
                <a:solidFill>
                  <a:srgbClr val="0F116A"/>
                </a:solidFill>
                <a:ea typeface="ＭＳ Ｐゴシック" panose="020B0600070205080204" pitchFamily="34" charset="-128"/>
              </a:rPr>
              <a:t> a controlled experiment that could be performed to test this hypothesis, and the results you would expect.</a:t>
            </a:r>
            <a:endParaRPr lang="en-US" altLang="en-US" sz="1700">
              <a:solidFill>
                <a:srgbClr val="0F116A"/>
              </a:solidFill>
              <a:ea typeface="ＭＳ Ｐゴシック" panose="020B0600070205080204" pitchFamily="34" charset="-128"/>
            </a:endParaRPr>
          </a:p>
        </p:txBody>
      </p:sp>
    </p:spTree>
    <p:extLst>
      <p:ext uri="{BB962C8B-B14F-4D97-AF65-F5344CB8AC3E}">
        <p14:creationId xmlns:p14="http://schemas.microsoft.com/office/powerpoint/2010/main" val="2112280066"/>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13: Enzyme Activity</a:t>
            </a:r>
          </a:p>
        </p:txBody>
      </p:sp>
      <p:sp>
        <p:nvSpPr>
          <p:cNvPr id="2025475" name="Rectangle 3" descr="Rectangle: Click to edit Master text styles&#10;Second level&#10;Third level&#10;Fourth level&#10;Fifth level"/>
          <p:cNvSpPr>
            <a:spLocks noGrp="1" noChangeArrowheads="1"/>
          </p:cNvSpPr>
          <p:nvPr>
            <p:ph type="body" idx="1"/>
          </p:nvPr>
        </p:nvSpPr>
        <p:spPr>
          <a:xfrm>
            <a:off x="2362200" y="1371600"/>
            <a:ext cx="8305800" cy="5086350"/>
          </a:xfrm>
        </p:spPr>
        <p:txBody>
          <a:bodyPr/>
          <a:lstStyle/>
          <a:p>
            <a:pPr eaLnBrk="1" hangingPunct="1">
              <a:lnSpc>
                <a:spcPct val="90000"/>
              </a:lnSpc>
            </a:pPr>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eaLnBrk="1" hangingPunct="1">
              <a:lnSpc>
                <a:spcPct val="90000"/>
              </a:lnSpc>
            </a:pPr>
            <a:r>
              <a:rPr lang="en-US" altLang="en-US">
                <a:ea typeface="ＭＳ Ｐゴシック" panose="020B0600070205080204" pitchFamily="34" charset="-128"/>
              </a:rPr>
              <a:t>Enzyme</a:t>
            </a:r>
          </a:p>
          <a:p>
            <a:pPr lvl="2" eaLnBrk="1" hangingPunct="1">
              <a:lnSpc>
                <a:spcPct val="90000"/>
              </a:lnSpc>
            </a:pPr>
            <a:r>
              <a:rPr lang="en-US" altLang="en-US">
                <a:ea typeface="ＭＳ Ｐゴシック" panose="020B0600070205080204" pitchFamily="34" charset="-128"/>
              </a:rPr>
              <a:t>Structure (active site, allosteric site)</a:t>
            </a:r>
          </a:p>
          <a:p>
            <a:pPr lvl="2" eaLnBrk="1" hangingPunct="1">
              <a:lnSpc>
                <a:spcPct val="90000"/>
              </a:lnSpc>
            </a:pPr>
            <a:r>
              <a:rPr lang="en-US" altLang="en-US">
                <a:ea typeface="ＭＳ Ｐゴシック" panose="020B0600070205080204" pitchFamily="34" charset="-128"/>
              </a:rPr>
              <a:t>Lower activation energy</a:t>
            </a:r>
          </a:p>
          <a:p>
            <a:pPr lvl="1" eaLnBrk="1" hangingPunct="1">
              <a:lnSpc>
                <a:spcPct val="90000"/>
              </a:lnSpc>
            </a:pPr>
            <a:r>
              <a:rPr lang="en-US" altLang="en-US">
                <a:ea typeface="ＭＳ Ｐゴシック" panose="020B0600070205080204" pitchFamily="34" charset="-128"/>
              </a:rPr>
              <a:t>Substrate </a:t>
            </a:r>
            <a:r>
              <a:rPr lang="en-US" altLang="en-US">
                <a:ea typeface="ＭＳ Ｐゴシック" panose="020B0600070205080204" pitchFamily="34" charset="-128"/>
                <a:sym typeface="Wingdings" panose="05000000000000000000" pitchFamily="2" charset="2"/>
              </a:rPr>
              <a:t> </a:t>
            </a:r>
            <a:r>
              <a:rPr lang="en-US" altLang="en-US">
                <a:ea typeface="ＭＳ Ｐゴシック" panose="020B0600070205080204" pitchFamily="34" charset="-128"/>
              </a:rPr>
              <a:t>product</a:t>
            </a:r>
          </a:p>
          <a:p>
            <a:pPr lvl="1" eaLnBrk="1" hangingPunct="1">
              <a:lnSpc>
                <a:spcPct val="90000"/>
              </a:lnSpc>
            </a:pPr>
            <a:r>
              <a:rPr lang="en-US" altLang="en-US">
                <a:ea typeface="ＭＳ Ｐゴシック" panose="020B0600070205080204" pitchFamily="34" charset="-128"/>
              </a:rPr>
              <a:t>Proteins denature (structure/binding site changes)</a:t>
            </a:r>
          </a:p>
        </p:txBody>
      </p:sp>
      <p:pic>
        <p:nvPicPr>
          <p:cNvPr id="1894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2251" y="4240213"/>
            <a:ext cx="4708525" cy="241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3190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25475">
                                            <p:txEl>
                                              <p:pRg st="1" end="1"/>
                                            </p:txEl>
                                          </p:spTgt>
                                        </p:tgtEl>
                                        <p:attrNameLst>
                                          <p:attrName>style.visibility</p:attrName>
                                        </p:attrNameLst>
                                      </p:cBhvr>
                                      <p:to>
                                        <p:strVal val="visible"/>
                                      </p:to>
                                    </p:set>
                                    <p:anim calcmode="lin" valueType="num">
                                      <p:cBhvr additive="base">
                                        <p:cTn id="7" dur="500" fill="hold"/>
                                        <p:tgtEl>
                                          <p:spTgt spid="2025475">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2547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25475">
                                            <p:txEl>
                                              <p:pRg st="2" end="2"/>
                                            </p:txEl>
                                          </p:spTgt>
                                        </p:tgtEl>
                                        <p:attrNameLst>
                                          <p:attrName>style.visibility</p:attrName>
                                        </p:attrNameLst>
                                      </p:cBhvr>
                                      <p:to>
                                        <p:strVal val="visible"/>
                                      </p:to>
                                    </p:set>
                                    <p:anim calcmode="lin" valueType="num">
                                      <p:cBhvr additive="base">
                                        <p:cTn id="13" dur="500" fill="hold"/>
                                        <p:tgtEl>
                                          <p:spTgt spid="202547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2547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par>
                                <p:cTn id="15" presetID="2" presetClass="entr" presetSubtype="8" fill="hold" grpId="0" nodeType="withEffect">
                                  <p:stCondLst>
                                    <p:cond delay="0"/>
                                  </p:stCondLst>
                                  <p:childTnLst>
                                    <p:set>
                                      <p:cBhvr>
                                        <p:cTn id="16" dur="1" fill="hold">
                                          <p:stCondLst>
                                            <p:cond delay="0"/>
                                          </p:stCondLst>
                                        </p:cTn>
                                        <p:tgtEl>
                                          <p:spTgt spid="2025475">
                                            <p:txEl>
                                              <p:pRg st="3" end="3"/>
                                            </p:txEl>
                                          </p:spTgt>
                                        </p:tgtEl>
                                        <p:attrNameLst>
                                          <p:attrName>style.visibility</p:attrName>
                                        </p:attrNameLst>
                                      </p:cBhvr>
                                      <p:to>
                                        <p:strVal val="visible"/>
                                      </p:to>
                                    </p:set>
                                    <p:anim calcmode="lin" valueType="num">
                                      <p:cBhvr additive="base">
                                        <p:cTn id="17" dur="500" fill="hold"/>
                                        <p:tgtEl>
                                          <p:spTgt spid="2025475">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02547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Whoosh"/>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025475">
                                            <p:txEl>
                                              <p:pRg st="4" end="4"/>
                                            </p:txEl>
                                          </p:spTgt>
                                        </p:tgtEl>
                                        <p:attrNameLst>
                                          <p:attrName>style.visibility</p:attrName>
                                        </p:attrNameLst>
                                      </p:cBhvr>
                                      <p:to>
                                        <p:strVal val="visible"/>
                                      </p:to>
                                    </p:set>
                                    <p:anim calcmode="lin" valueType="num">
                                      <p:cBhvr additive="base">
                                        <p:cTn id="23" dur="500" fill="hold"/>
                                        <p:tgtEl>
                                          <p:spTgt spid="2025475">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02547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3" name="Whoosh"/>
                                        </p:tgtEl>
                                      </p:cMediaNode>
                                    </p:audio>
                                  </p:sub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025475">
                                            <p:txEl>
                                              <p:pRg st="5" end="5"/>
                                            </p:txEl>
                                          </p:spTgt>
                                        </p:tgtEl>
                                        <p:attrNameLst>
                                          <p:attrName>style.visibility</p:attrName>
                                        </p:attrNameLst>
                                      </p:cBhvr>
                                      <p:to>
                                        <p:strVal val="visible"/>
                                      </p:to>
                                    </p:set>
                                    <p:anim calcmode="lin" valueType="num">
                                      <p:cBhvr additive="base">
                                        <p:cTn id="29" dur="500" fill="hold"/>
                                        <p:tgtEl>
                                          <p:spTgt spid="2025475">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025475">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5475"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a:xfrm>
            <a:off x="2133600" y="354013"/>
            <a:ext cx="7772400" cy="762000"/>
          </a:xfrm>
        </p:spPr>
        <p:txBody>
          <a:bodyPr>
            <a:normAutofit fontScale="90000"/>
          </a:bodyPr>
          <a:lstStyle/>
          <a:p>
            <a:r>
              <a:rPr lang="en-US" altLang="en-US" sz="2800">
                <a:ea typeface="ＭＳ Ｐゴシック" panose="020B0600070205080204" pitchFamily="34" charset="-128"/>
              </a:rPr>
              <a:t>Lab 3: Comparing DNA Sequences using BLAST </a:t>
            </a:r>
            <a:r>
              <a:rPr lang="en-US" altLang="en-US" sz="2800">
                <a:ea typeface="ＭＳ Ｐゴシック" panose="020B0600070205080204" pitchFamily="34" charset="-128"/>
                <a:sym typeface="Wingdings" panose="05000000000000000000" pitchFamily="2" charset="2"/>
              </a:rPr>
              <a:t> </a:t>
            </a:r>
            <a:r>
              <a:rPr lang="en-US" altLang="en-US" sz="2800">
                <a:ea typeface="ＭＳ Ｐゴシック" panose="020B0600070205080204" pitchFamily="34" charset="-128"/>
              </a:rPr>
              <a:t>Evolutionary Relationships</a:t>
            </a:r>
          </a:p>
        </p:txBody>
      </p:sp>
      <p:sp>
        <p:nvSpPr>
          <p:cNvPr id="19459" name="Content Placeholder 4" descr="Rectangle: Click to edit Master text styles&#10;Second level&#10;Third level&#10;Fourth level&#10;Fifth level"/>
          <p:cNvSpPr>
            <a:spLocks noGrp="1"/>
          </p:cNvSpPr>
          <p:nvPr>
            <p:ph idx="1"/>
          </p:nvPr>
        </p:nvSpPr>
        <p:spPr/>
        <p:txBody>
          <a:bodyPr/>
          <a:lstStyle/>
          <a:p>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a:r>
              <a:rPr lang="en-US" altLang="en-US" sz="2600">
                <a:ea typeface="ＭＳ Ｐゴシック" panose="020B0600070205080204" pitchFamily="34" charset="-128"/>
              </a:rPr>
              <a:t>Use BLAST to compare several genes</a:t>
            </a:r>
          </a:p>
          <a:p>
            <a:pPr lvl="1"/>
            <a:r>
              <a:rPr lang="en-US" altLang="en-US" sz="2600">
                <a:ea typeface="ＭＳ Ｐゴシック" panose="020B0600070205080204" pitchFamily="34" charset="-128"/>
              </a:rPr>
              <a:t>Use information to construct a </a:t>
            </a:r>
            <a:r>
              <a:rPr lang="en-US" altLang="en-US" sz="2600">
                <a:solidFill>
                  <a:srgbClr val="FF0000"/>
                </a:solidFill>
                <a:ea typeface="ＭＳ Ｐゴシック" panose="020B0600070205080204" pitchFamily="34" charset="-128"/>
              </a:rPr>
              <a:t>cladogram</a:t>
            </a:r>
            <a:r>
              <a:rPr lang="en-US" altLang="en-US" sz="2600">
                <a:ea typeface="ＭＳ Ｐゴシック" panose="020B0600070205080204" pitchFamily="34" charset="-128"/>
              </a:rPr>
              <a:t> (</a:t>
            </a:r>
            <a:r>
              <a:rPr lang="en-US" altLang="en-US" sz="2600" i="1">
                <a:solidFill>
                  <a:srgbClr val="FF0000"/>
                </a:solidFill>
                <a:ea typeface="ＭＳ Ｐゴシック" panose="020B0600070205080204" pitchFamily="34" charset="-128"/>
              </a:rPr>
              <a:t>phylogenetic tree</a:t>
            </a:r>
            <a:r>
              <a:rPr lang="en-US" altLang="en-US" sz="2600">
                <a:ea typeface="ＭＳ Ｐゴシック" panose="020B0600070205080204" pitchFamily="34" charset="-128"/>
              </a:rPr>
              <a:t>)</a:t>
            </a:r>
          </a:p>
          <a:p>
            <a:pPr lvl="1"/>
            <a:r>
              <a:rPr lang="en-US" altLang="en-US" sz="2600">
                <a:ea typeface="ＭＳ Ｐゴシック" panose="020B0600070205080204" pitchFamily="34" charset="-128"/>
              </a:rPr>
              <a:t>Cladogram = visualization of evolutionary relatedness of species</a:t>
            </a:r>
          </a:p>
        </p:txBody>
      </p:sp>
      <p:pic>
        <p:nvPicPr>
          <p:cNvPr id="194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6176" y="4316414"/>
            <a:ext cx="5083175" cy="254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77847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13: Enzyme Activity</a:t>
            </a:r>
          </a:p>
        </p:txBody>
      </p:sp>
      <p:sp>
        <p:nvSpPr>
          <p:cNvPr id="191491" name="Rectangle 1027" descr="Rectangle: Click to edit Master text styles&#10;Second level&#10;Third level&#10;Fourth level&#10;Fifth level"/>
          <p:cNvSpPr>
            <a:spLocks noGrp="1" noChangeArrowheads="1"/>
          </p:cNvSpPr>
          <p:nvPr>
            <p:ph type="body" idx="1"/>
          </p:nvPr>
        </p:nvSpPr>
        <p:spPr>
          <a:xfrm>
            <a:off x="2362200" y="1371601"/>
            <a:ext cx="8305800" cy="3241675"/>
          </a:xfrm>
          <a:noFill/>
        </p:spPr>
        <p:txBody>
          <a:bodyPr/>
          <a:lstStyle/>
          <a:p>
            <a:pPr eaLnBrk="1" hangingPunct="1"/>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eaLnBrk="1" hangingPunct="1"/>
            <a:r>
              <a:rPr lang="en-US" altLang="en-US">
                <a:ea typeface="ＭＳ Ｐゴシック" panose="020B0600070205080204" pitchFamily="34" charset="-128"/>
              </a:rPr>
              <a:t>Determine which factors affecting rate of enzyme reaction</a:t>
            </a:r>
          </a:p>
          <a:p>
            <a:pPr lvl="1" eaLnBrk="1" hangingPunct="1"/>
            <a:r>
              <a:rPr lang="en-US" altLang="en-US">
                <a:ea typeface="ＭＳ Ｐゴシック" panose="020B0600070205080204" pitchFamily="34" charset="-128"/>
              </a:rPr>
              <a:t>H</a:t>
            </a:r>
            <a:r>
              <a:rPr lang="en-US" altLang="en-US" baseline="-25000">
                <a:ea typeface="ＭＳ Ｐゴシック" panose="020B0600070205080204" pitchFamily="34" charset="-128"/>
              </a:rPr>
              <a:t>2</a:t>
            </a:r>
            <a:r>
              <a:rPr lang="en-US" altLang="en-US">
                <a:ea typeface="ＭＳ Ｐゴシック" panose="020B0600070205080204" pitchFamily="34" charset="-128"/>
              </a:rPr>
              <a:t>O</a:t>
            </a:r>
            <a:r>
              <a:rPr lang="en-US" altLang="en-US" baseline="-25000">
                <a:ea typeface="ＭＳ Ｐゴシック" panose="020B0600070205080204" pitchFamily="34" charset="-128"/>
              </a:rPr>
              <a:t>2</a:t>
            </a:r>
            <a:r>
              <a:rPr lang="en-US" altLang="en-US">
                <a:ea typeface="ＭＳ Ｐゴシック" panose="020B0600070205080204" pitchFamily="34" charset="-128"/>
              </a:rPr>
              <a:t> </a:t>
            </a:r>
            <a:r>
              <a:rPr lang="en-US" altLang="en-US" sz="3200">
                <a:ea typeface="ＭＳ Ｐゴシック" panose="020B0600070205080204" pitchFamily="34" charset="-128"/>
                <a:sym typeface="Symbol" panose="05050102010706020507" pitchFamily="18" charset="2"/>
              </a:rPr>
              <a:t> </a:t>
            </a:r>
            <a:r>
              <a:rPr lang="en-US" altLang="en-US">
                <a:ea typeface="ＭＳ Ｐゴシック" panose="020B0600070205080204" pitchFamily="34" charset="-128"/>
              </a:rPr>
              <a:t>H</a:t>
            </a:r>
            <a:r>
              <a:rPr lang="en-US" altLang="en-US" baseline="-25000">
                <a:ea typeface="ＭＳ Ｐゴシック" panose="020B0600070205080204" pitchFamily="34" charset="-128"/>
              </a:rPr>
              <a:t>2</a:t>
            </a:r>
            <a:r>
              <a:rPr lang="en-US" altLang="en-US">
                <a:ea typeface="ＭＳ Ｐゴシック" panose="020B0600070205080204" pitchFamily="34" charset="-128"/>
              </a:rPr>
              <a:t>O + O</a:t>
            </a:r>
            <a:r>
              <a:rPr lang="en-US" altLang="en-US" baseline="-25000">
                <a:ea typeface="ＭＳ Ｐゴシック" panose="020B0600070205080204" pitchFamily="34" charset="-128"/>
              </a:rPr>
              <a:t>2</a:t>
            </a:r>
          </a:p>
          <a:p>
            <a:pPr lvl="1" eaLnBrk="1" hangingPunct="1"/>
            <a:r>
              <a:rPr lang="en-US" altLang="en-US">
                <a:ea typeface="ＭＳ Ｐゴシック" panose="020B0600070205080204" pitchFamily="34" charset="-128"/>
              </a:rPr>
              <a:t>Measure</a:t>
            </a:r>
            <a:r>
              <a:rPr lang="en-US" altLang="en-US" baseline="-25000">
                <a:ea typeface="ＭＳ Ｐゴシック" panose="020B0600070205080204" pitchFamily="34" charset="-128"/>
              </a:rPr>
              <a:t> </a:t>
            </a:r>
            <a:r>
              <a:rPr lang="en-US" altLang="en-US">
                <a:ea typeface="ＭＳ Ｐゴシック" panose="020B0600070205080204" pitchFamily="34" charset="-128"/>
              </a:rPr>
              <a:t>rate of</a:t>
            </a:r>
            <a:r>
              <a:rPr lang="en-US" altLang="en-US" baseline="-25000">
                <a:ea typeface="ＭＳ Ｐゴシック" panose="020B0600070205080204" pitchFamily="34" charset="-128"/>
              </a:rPr>
              <a:t> </a:t>
            </a:r>
            <a:r>
              <a:rPr lang="en-US" altLang="en-US">
                <a:ea typeface="ＭＳ Ｐゴシック" panose="020B0600070205080204" pitchFamily="34" charset="-128"/>
              </a:rPr>
              <a:t>O</a:t>
            </a:r>
            <a:r>
              <a:rPr lang="en-US" altLang="en-US" baseline="-25000">
                <a:ea typeface="ＭＳ Ｐゴシック" panose="020B0600070205080204" pitchFamily="34" charset="-128"/>
              </a:rPr>
              <a:t>2</a:t>
            </a:r>
            <a:r>
              <a:rPr lang="en-US" altLang="en-US">
                <a:ea typeface="ＭＳ Ｐゴシック" panose="020B0600070205080204" pitchFamily="34" charset="-128"/>
              </a:rPr>
              <a:t> production</a:t>
            </a:r>
          </a:p>
        </p:txBody>
      </p:sp>
      <p:pic>
        <p:nvPicPr>
          <p:cNvPr id="191492" name="Picture 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3276" y="4213226"/>
            <a:ext cx="3197225"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493" name="Rectangle 1029"/>
          <p:cNvSpPr>
            <a:spLocks noChangeArrowheads="1"/>
          </p:cNvSpPr>
          <p:nvPr/>
        </p:nvSpPr>
        <p:spPr bwMode="auto">
          <a:xfrm>
            <a:off x="3919178" y="2458243"/>
            <a:ext cx="11874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000" dirty="0">
                <a:solidFill>
                  <a:schemeClr val="tx2"/>
                </a:solidFill>
              </a:rPr>
              <a:t>catalase</a:t>
            </a:r>
            <a:endParaRPr lang="en-US" altLang="en-US" dirty="0"/>
          </a:p>
        </p:txBody>
      </p:sp>
      <p:pic>
        <p:nvPicPr>
          <p:cNvPr id="191494"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6114" y="4019550"/>
            <a:ext cx="3132137"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684473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6014" y="1274764"/>
            <a:ext cx="4956175" cy="392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3539" name="Title 7"/>
          <p:cNvSpPr>
            <a:spLocks noGrp="1"/>
          </p:cNvSpPr>
          <p:nvPr>
            <p:ph type="title"/>
          </p:nvPr>
        </p:nvSpPr>
        <p:spPr>
          <a:xfrm>
            <a:off x="1758950" y="5175250"/>
            <a:ext cx="8909050" cy="762000"/>
          </a:xfrm>
        </p:spPr>
        <p:txBody>
          <a:bodyPr/>
          <a:lstStyle/>
          <a:p>
            <a:pPr algn="ctr"/>
            <a:r>
              <a:rPr lang="en-US" altLang="en-US" sz="2800">
                <a:ea typeface="ＭＳ Ｐゴシック" panose="020B0600070205080204" pitchFamily="34" charset="-128"/>
              </a:rPr>
              <a:t>Turnip peroxidase </a:t>
            </a:r>
            <a:r>
              <a:rPr lang="en-US" altLang="en-US" sz="2800">
                <a:ea typeface="ＭＳ Ｐゴシック" panose="020B0600070205080204" pitchFamily="34" charset="-128"/>
                <a:sym typeface="Wingdings" panose="05000000000000000000" pitchFamily="2" charset="2"/>
              </a:rPr>
              <a:t> Color change (O</a:t>
            </a:r>
            <a:r>
              <a:rPr lang="en-US" altLang="en-US" sz="2800" baseline="-25000">
                <a:ea typeface="ＭＳ Ｐゴシック" panose="020B0600070205080204" pitchFamily="34" charset="-128"/>
                <a:sym typeface="Wingdings" panose="05000000000000000000" pitchFamily="2" charset="2"/>
              </a:rPr>
              <a:t>2</a:t>
            </a:r>
            <a:r>
              <a:rPr lang="en-US" altLang="en-US" sz="2800">
                <a:ea typeface="ＭＳ Ｐゴシック" panose="020B0600070205080204" pitchFamily="34" charset="-128"/>
                <a:sym typeface="Wingdings" panose="05000000000000000000" pitchFamily="2" charset="2"/>
              </a:rPr>
              <a:t> produced)</a:t>
            </a:r>
            <a:endParaRPr lang="en-US" altLang="en-US" sz="2800">
              <a:ea typeface="ＭＳ Ｐゴシック" panose="020B0600070205080204" pitchFamily="34" charset="-128"/>
            </a:endParaRPr>
          </a:p>
        </p:txBody>
      </p:sp>
    </p:spTree>
    <p:extLst>
      <p:ext uri="{BB962C8B-B14F-4D97-AF65-F5344CB8AC3E}">
        <p14:creationId xmlns:p14="http://schemas.microsoft.com/office/powerpoint/2010/main" val="115494378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13: Enzyme Activity</a:t>
            </a:r>
          </a:p>
        </p:txBody>
      </p:sp>
      <p:sp>
        <p:nvSpPr>
          <p:cNvPr id="2027523" name="Rectangle 3" descr="Rectangle: Click to edit Master text styles&#10;Second level&#10;Third level&#10;Fourth level&#10;Fifth level"/>
          <p:cNvSpPr>
            <a:spLocks noGrp="1" noChangeArrowheads="1"/>
          </p:cNvSpPr>
          <p:nvPr>
            <p:ph type="body" idx="1"/>
          </p:nvPr>
        </p:nvSpPr>
        <p:spPr/>
        <p:txBody>
          <a:bodyPr/>
          <a:lstStyle/>
          <a:p>
            <a:pPr eaLnBrk="1" hangingPunct="1"/>
            <a:r>
              <a:rPr lang="en-US" altLang="en-US" u="sng">
                <a:ea typeface="ＭＳ Ｐゴシック" panose="020B0600070205080204" pitchFamily="34" charset="-128"/>
              </a:rPr>
              <a:t>Conclusions</a:t>
            </a:r>
            <a:r>
              <a:rPr lang="en-US" altLang="en-US">
                <a:ea typeface="ＭＳ Ｐゴシック" panose="020B0600070205080204" pitchFamily="34" charset="-128"/>
              </a:rPr>
              <a:t>:</a:t>
            </a:r>
          </a:p>
          <a:p>
            <a:pPr lvl="1" eaLnBrk="1" hangingPunct="1"/>
            <a:r>
              <a:rPr lang="en-US" altLang="en-US">
                <a:ea typeface="ＭＳ Ｐゴシック" panose="020B0600070205080204" pitchFamily="34" charset="-128"/>
              </a:rPr>
              <a:t>Enzyme reaction rate affected by:</a:t>
            </a:r>
          </a:p>
          <a:p>
            <a:pPr lvl="2" eaLnBrk="1" hangingPunct="1"/>
            <a:r>
              <a:rPr lang="en-US" altLang="en-US">
                <a:ea typeface="ＭＳ Ｐゴシック" panose="020B0600070205080204" pitchFamily="34" charset="-128"/>
              </a:rPr>
              <a:t>pH (acids, bases)</a:t>
            </a:r>
          </a:p>
          <a:p>
            <a:pPr lvl="2" eaLnBrk="1" hangingPunct="1"/>
            <a:r>
              <a:rPr lang="en-US" altLang="en-US">
                <a:ea typeface="ＭＳ Ｐゴシック" panose="020B0600070205080204" pitchFamily="34" charset="-128"/>
              </a:rPr>
              <a:t>Temperature</a:t>
            </a:r>
          </a:p>
          <a:p>
            <a:pPr lvl="2" eaLnBrk="1" hangingPunct="1"/>
            <a:r>
              <a:rPr lang="en-US" altLang="en-US">
                <a:ea typeface="ＭＳ Ｐゴシック" panose="020B0600070205080204" pitchFamily="34" charset="-128"/>
              </a:rPr>
              <a:t>Substrate concentration</a:t>
            </a:r>
          </a:p>
          <a:p>
            <a:pPr lvl="2" eaLnBrk="1" hangingPunct="1"/>
            <a:r>
              <a:rPr lang="en-US" altLang="en-US">
                <a:ea typeface="ＭＳ Ｐゴシック" panose="020B0600070205080204" pitchFamily="34" charset="-128"/>
              </a:rPr>
              <a:t>Enzyme concentration</a:t>
            </a:r>
          </a:p>
        </p:txBody>
      </p:sp>
      <p:pic>
        <p:nvPicPr>
          <p:cNvPr id="1945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7863" y="3836989"/>
            <a:ext cx="33829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65" name="Rectangle 7"/>
          <p:cNvSpPr>
            <a:spLocks noChangeArrowheads="1"/>
          </p:cNvSpPr>
          <p:nvPr/>
        </p:nvSpPr>
        <p:spPr bwMode="auto">
          <a:xfrm>
            <a:off x="6916738" y="6096000"/>
            <a:ext cx="37512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200">
                <a:solidFill>
                  <a:schemeClr val="tx2"/>
                </a:solidFill>
                <a:sym typeface="Symbol" panose="05050102010706020507" pitchFamily="18" charset="2"/>
              </a:rPr>
              <a:t>Calculate Rate of Reaction</a:t>
            </a:r>
            <a:endParaRPr lang="en-US" altLang="en-US" sz="2200">
              <a:solidFill>
                <a:schemeClr val="tx2"/>
              </a:solidFill>
            </a:endParaRPr>
          </a:p>
        </p:txBody>
      </p:sp>
      <p:pic>
        <p:nvPicPr>
          <p:cNvPr id="19456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2938" y="4532314"/>
            <a:ext cx="2938462"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84177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27523">
                                            <p:txEl>
                                              <p:pRg st="1" end="1"/>
                                            </p:txEl>
                                          </p:spTgt>
                                        </p:tgtEl>
                                        <p:attrNameLst>
                                          <p:attrName>style.visibility</p:attrName>
                                        </p:attrNameLst>
                                      </p:cBhvr>
                                      <p:to>
                                        <p:strVal val="visible"/>
                                      </p:to>
                                    </p:set>
                                    <p:anim calcmode="lin" valueType="num">
                                      <p:cBhvr additive="base">
                                        <p:cTn id="7" dur="500" fill="hold"/>
                                        <p:tgtEl>
                                          <p:spTgt spid="202752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2752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27523">
                                            <p:txEl>
                                              <p:pRg st="2" end="2"/>
                                            </p:txEl>
                                          </p:spTgt>
                                        </p:tgtEl>
                                        <p:attrNameLst>
                                          <p:attrName>style.visibility</p:attrName>
                                        </p:attrNameLst>
                                      </p:cBhvr>
                                      <p:to>
                                        <p:strVal val="visible"/>
                                      </p:to>
                                    </p:set>
                                    <p:anim calcmode="lin" valueType="num">
                                      <p:cBhvr additive="base">
                                        <p:cTn id="13" dur="500" fill="hold"/>
                                        <p:tgtEl>
                                          <p:spTgt spid="202752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2752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27523">
                                            <p:txEl>
                                              <p:pRg st="3" end="3"/>
                                            </p:txEl>
                                          </p:spTgt>
                                        </p:tgtEl>
                                        <p:attrNameLst>
                                          <p:attrName>style.visibility</p:attrName>
                                        </p:attrNameLst>
                                      </p:cBhvr>
                                      <p:to>
                                        <p:strVal val="visible"/>
                                      </p:to>
                                    </p:set>
                                    <p:anim calcmode="lin" valueType="num">
                                      <p:cBhvr additive="base">
                                        <p:cTn id="19" dur="500" fill="hold"/>
                                        <p:tgtEl>
                                          <p:spTgt spid="202752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02752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27523">
                                            <p:txEl>
                                              <p:pRg st="4" end="4"/>
                                            </p:txEl>
                                          </p:spTgt>
                                        </p:tgtEl>
                                        <p:attrNameLst>
                                          <p:attrName>style.visibility</p:attrName>
                                        </p:attrNameLst>
                                      </p:cBhvr>
                                      <p:to>
                                        <p:strVal val="visible"/>
                                      </p:to>
                                    </p:set>
                                    <p:anim calcmode="lin" valueType="num">
                                      <p:cBhvr additive="base">
                                        <p:cTn id="25" dur="500" fill="hold"/>
                                        <p:tgtEl>
                                          <p:spTgt spid="202752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02752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027523">
                                            <p:txEl>
                                              <p:pRg st="5" end="5"/>
                                            </p:txEl>
                                          </p:spTgt>
                                        </p:tgtEl>
                                        <p:attrNameLst>
                                          <p:attrName>style.visibility</p:attrName>
                                        </p:attrNameLst>
                                      </p:cBhvr>
                                      <p:to>
                                        <p:strVal val="visible"/>
                                      </p:to>
                                    </p:set>
                                    <p:anim calcmode="lin" valueType="num">
                                      <p:cBhvr additive="base">
                                        <p:cTn id="31" dur="500" fill="hold"/>
                                        <p:tgtEl>
                                          <p:spTgt spid="2027523">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027523">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23" grpId="0" build="p" autoUpdateAnimBg="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5813" y="-23813"/>
            <a:ext cx="5524500"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226329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5813" y="-23813"/>
            <a:ext cx="5524500"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35" name="TextBox 2"/>
          <p:cNvSpPr txBox="1">
            <a:spLocks noChangeArrowheads="1"/>
          </p:cNvSpPr>
          <p:nvPr/>
        </p:nvSpPr>
        <p:spPr bwMode="auto">
          <a:xfrm>
            <a:off x="7820026" y="1987551"/>
            <a:ext cx="2613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B</a:t>
            </a:r>
          </a:p>
        </p:txBody>
      </p:sp>
    </p:spTree>
    <p:extLst>
      <p:ext uri="{BB962C8B-B14F-4D97-AF65-F5344CB8AC3E}">
        <p14:creationId xmlns:p14="http://schemas.microsoft.com/office/powerpoint/2010/main" val="2644258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title"/>
          </p:nvPr>
        </p:nvSpPr>
        <p:spPr>
          <a:xfrm>
            <a:off x="2133600" y="269875"/>
            <a:ext cx="7772400" cy="762000"/>
          </a:xfrm>
        </p:spPr>
        <p:txBody>
          <a:bodyPr>
            <a:normAutofit fontScale="90000"/>
          </a:bodyPr>
          <a:lstStyle/>
          <a:p>
            <a:r>
              <a:rPr lang="en-US" altLang="en-US" sz="2800">
                <a:ea typeface="ＭＳ Ｐゴシック" panose="020B0600070205080204" pitchFamily="34" charset="-128"/>
              </a:rPr>
              <a:t>Lab 3: Comparing DNA Sequences using BLAST </a:t>
            </a:r>
            <a:r>
              <a:rPr lang="en-US" altLang="en-US" sz="2800">
                <a:ea typeface="ＭＳ Ｐゴシック" panose="020B0600070205080204" pitchFamily="34" charset="-128"/>
                <a:sym typeface="Wingdings" panose="05000000000000000000" pitchFamily="2" charset="2"/>
              </a:rPr>
              <a:t> </a:t>
            </a:r>
            <a:r>
              <a:rPr lang="en-US" altLang="en-US" sz="2800">
                <a:ea typeface="ＭＳ Ｐゴシック" panose="020B0600070205080204" pitchFamily="34" charset="-128"/>
              </a:rPr>
              <a:t>Evolutionary Relationships</a:t>
            </a:r>
          </a:p>
        </p:txBody>
      </p:sp>
      <p:pic>
        <p:nvPicPr>
          <p:cNvPr id="2048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0861" y="1271877"/>
            <a:ext cx="6477000" cy="461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021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a:xfrm>
            <a:off x="2119313" y="298450"/>
            <a:ext cx="7772400" cy="762000"/>
          </a:xfrm>
        </p:spPr>
        <p:txBody>
          <a:bodyPr>
            <a:normAutofit fontScale="90000"/>
          </a:bodyPr>
          <a:lstStyle/>
          <a:p>
            <a:r>
              <a:rPr lang="en-US" altLang="en-US" sz="2800">
                <a:ea typeface="ＭＳ Ｐゴシック" panose="020B0600070205080204" pitchFamily="34" charset="-128"/>
              </a:rPr>
              <a:t>Lab 3: Comparing DNA Sequences using BLAST </a:t>
            </a:r>
            <a:r>
              <a:rPr lang="en-US" altLang="en-US" sz="2800">
                <a:ea typeface="ＭＳ Ｐゴシック" panose="020B0600070205080204" pitchFamily="34" charset="-128"/>
                <a:sym typeface="Wingdings" panose="05000000000000000000" pitchFamily="2" charset="2"/>
              </a:rPr>
              <a:t> </a:t>
            </a:r>
            <a:r>
              <a:rPr lang="en-US" altLang="en-US" sz="2800">
                <a:ea typeface="ＭＳ Ｐゴシック" panose="020B0600070205080204" pitchFamily="34" charset="-128"/>
              </a:rPr>
              <a:t>Evolutionary Relationships</a:t>
            </a:r>
          </a:p>
        </p:txBody>
      </p:sp>
      <p:sp>
        <p:nvSpPr>
          <p:cNvPr id="21507" name="Content Placeholder 4" descr="Rectangle: Click to edit Master text styles&#10;Second level&#10;Third level&#10;Fourth level&#10;Fifth level"/>
          <p:cNvSpPr>
            <a:spLocks noGrp="1"/>
          </p:cNvSpPr>
          <p:nvPr>
            <p:ph idx="1"/>
          </p:nvPr>
        </p:nvSpPr>
        <p:spPr/>
        <p:txBody>
          <a:bodyPr/>
          <a:lstStyle/>
          <a:p>
            <a:r>
              <a:rPr lang="en-US" altLang="en-US">
                <a:ea typeface="ＭＳ Ｐゴシック" panose="020B0600070205080204" pitchFamily="34" charset="-128"/>
              </a:rPr>
              <a:t>Use this data to construct a cladogram of the major plant groups</a:t>
            </a:r>
          </a:p>
        </p:txBody>
      </p:sp>
      <p:pic>
        <p:nvPicPr>
          <p:cNvPr id="215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9289" y="2843213"/>
            <a:ext cx="595312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307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3"/>
          <p:cNvSpPr>
            <a:spLocks noGrp="1"/>
          </p:cNvSpPr>
          <p:nvPr>
            <p:ph type="title"/>
          </p:nvPr>
        </p:nvSpPr>
        <p:spPr>
          <a:xfrm>
            <a:off x="2160588" y="284163"/>
            <a:ext cx="7772400" cy="762000"/>
          </a:xfrm>
        </p:spPr>
        <p:txBody>
          <a:bodyPr>
            <a:normAutofit fontScale="90000"/>
          </a:bodyPr>
          <a:lstStyle/>
          <a:p>
            <a:r>
              <a:rPr lang="en-US" altLang="en-US" sz="2800">
                <a:ea typeface="ＭＳ Ｐゴシック" panose="020B0600070205080204" pitchFamily="34" charset="-128"/>
              </a:rPr>
              <a:t>Lab 3: Comparing DNA Sequences using BLAST </a:t>
            </a:r>
            <a:r>
              <a:rPr lang="en-US" altLang="en-US" sz="2800">
                <a:ea typeface="ＭＳ Ｐゴシック" panose="020B0600070205080204" pitchFamily="34" charset="-128"/>
                <a:sym typeface="Wingdings" panose="05000000000000000000" pitchFamily="2" charset="2"/>
              </a:rPr>
              <a:t> </a:t>
            </a:r>
            <a:r>
              <a:rPr lang="en-US" altLang="en-US" sz="2800">
                <a:ea typeface="ＭＳ Ｐゴシック" panose="020B0600070205080204" pitchFamily="34" charset="-128"/>
              </a:rPr>
              <a:t>Evolutionary Relationships</a:t>
            </a:r>
          </a:p>
        </p:txBody>
      </p:sp>
      <p:sp>
        <p:nvSpPr>
          <p:cNvPr id="22531" name="Content Placeholder 5" descr="Rectangle: Click to edit Master text styles&#10;Second level&#10;Third level&#10;Fourth level&#10;Fifth level"/>
          <p:cNvSpPr>
            <a:spLocks noGrp="1"/>
          </p:cNvSpPr>
          <p:nvPr>
            <p:ph idx="1"/>
          </p:nvPr>
        </p:nvSpPr>
        <p:spPr>
          <a:xfrm>
            <a:off x="2362200" y="1371600"/>
            <a:ext cx="8305800" cy="4419600"/>
          </a:xfrm>
        </p:spPr>
        <p:txBody>
          <a:bodyPr/>
          <a:lstStyle/>
          <a:p>
            <a:r>
              <a:rPr lang="en-US" altLang="en-US" sz="2400">
                <a:ea typeface="ＭＳ Ｐゴシック" panose="020B0600070205080204" pitchFamily="34" charset="-128"/>
              </a:rPr>
              <a:t>Fossil specimen in China</a:t>
            </a:r>
          </a:p>
          <a:p>
            <a:r>
              <a:rPr lang="en-US" altLang="en-US" sz="2400">
                <a:ea typeface="ＭＳ Ｐゴシック" panose="020B0600070205080204" pitchFamily="34" charset="-128"/>
              </a:rPr>
              <a:t>DNA was extracted from preserved tissue</a:t>
            </a:r>
          </a:p>
          <a:p>
            <a:r>
              <a:rPr lang="en-US" altLang="en-US" sz="2400">
                <a:ea typeface="ＭＳ Ｐゴシック" panose="020B0600070205080204" pitchFamily="34" charset="-128"/>
              </a:rPr>
              <a:t>Sequences from 4 genes were analyzed using BLAST</a:t>
            </a:r>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9" y="2881313"/>
            <a:ext cx="2166937" cy="357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1964" y="2794001"/>
            <a:ext cx="5056187"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6230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3"/>
          <p:cNvSpPr>
            <a:spLocks noGrp="1"/>
          </p:cNvSpPr>
          <p:nvPr>
            <p:ph type="title"/>
          </p:nvPr>
        </p:nvSpPr>
        <p:spPr>
          <a:xfrm>
            <a:off x="2133600" y="298450"/>
            <a:ext cx="7772400" cy="762000"/>
          </a:xfrm>
        </p:spPr>
        <p:txBody>
          <a:bodyPr>
            <a:normAutofit fontScale="90000"/>
          </a:bodyPr>
          <a:lstStyle/>
          <a:p>
            <a:r>
              <a:rPr lang="en-US" altLang="en-US" sz="2800">
                <a:ea typeface="ＭＳ Ｐゴシック" panose="020B0600070205080204" pitchFamily="34" charset="-128"/>
              </a:rPr>
              <a:t>Lab 3: Comparing DNA Sequences using BLAST </a:t>
            </a:r>
            <a:r>
              <a:rPr lang="en-US" altLang="en-US" sz="2800">
                <a:ea typeface="ＭＳ Ｐゴシック" panose="020B0600070205080204" pitchFamily="34" charset="-128"/>
                <a:sym typeface="Wingdings" panose="05000000000000000000" pitchFamily="2" charset="2"/>
              </a:rPr>
              <a:t> </a:t>
            </a:r>
            <a:r>
              <a:rPr lang="en-US" altLang="en-US" sz="2800">
                <a:ea typeface="ＭＳ Ｐゴシック" panose="020B0600070205080204" pitchFamily="34" charset="-128"/>
              </a:rPr>
              <a:t>Evolutionary Relationships</a:t>
            </a:r>
          </a:p>
        </p:txBody>
      </p:sp>
      <p:sp>
        <p:nvSpPr>
          <p:cNvPr id="23555" name="Content Placeholder 2" descr="Rectangle: Click to edit Master text styles&#10;Second level&#10;Third level&#10;Fourth level&#10;Fifth level"/>
          <p:cNvSpPr>
            <a:spLocks noGrp="1"/>
          </p:cNvSpPr>
          <p:nvPr>
            <p:ph idx="1"/>
          </p:nvPr>
        </p:nvSpPr>
        <p:spPr/>
        <p:txBody>
          <a:bodyPr/>
          <a:lstStyle/>
          <a:p>
            <a:r>
              <a:rPr lang="en-US" altLang="en-US">
                <a:ea typeface="ＭＳ Ｐゴシック" panose="020B0600070205080204" pitchFamily="34" charset="-128"/>
              </a:rPr>
              <a:t>Analysis &amp; Results:</a:t>
            </a:r>
          </a:p>
          <a:p>
            <a:pPr lvl="1"/>
            <a:r>
              <a:rPr lang="en-US" altLang="en-US" b="0" u="sng">
                <a:ea typeface="ＭＳ Ｐゴシック" panose="020B0600070205080204" pitchFamily="34" charset="-128"/>
              </a:rPr>
              <a:t>BLAST results</a:t>
            </a:r>
            <a:r>
              <a:rPr lang="en-US" altLang="en-US" b="0">
                <a:ea typeface="ＭＳ Ｐゴシック" panose="020B0600070205080204" pitchFamily="34" charset="-128"/>
              </a:rPr>
              <a:t>: the higher the score, the closer the alignment</a:t>
            </a:r>
          </a:p>
          <a:p>
            <a:pPr lvl="1"/>
            <a:r>
              <a:rPr lang="en-US" altLang="en-US" b="0">
                <a:ea typeface="ＭＳ Ｐゴシック" panose="020B0600070205080204" pitchFamily="34" charset="-128"/>
              </a:rPr>
              <a:t>The more similar the genes, the more recent their common ancestor </a:t>
            </a:r>
            <a:r>
              <a:rPr lang="en-US" altLang="en-US" b="0">
                <a:ea typeface="ＭＳ Ｐゴシック" panose="020B0600070205080204" pitchFamily="34" charset="-128"/>
                <a:sym typeface="Wingdings" panose="05000000000000000000" pitchFamily="2" charset="2"/>
              </a:rPr>
              <a:t> located closer on the cladogram</a:t>
            </a:r>
            <a:endParaRPr lang="en-US" altLang="en-US" b="0">
              <a:ea typeface="ＭＳ Ｐゴシック" panose="020B0600070205080204" pitchFamily="34" charset="-128"/>
            </a:endParaRPr>
          </a:p>
          <a:p>
            <a:pPr lvl="2"/>
            <a:endParaRPr lang="en-US" altLang="en-US">
              <a:ea typeface="ＭＳ Ｐゴシック" panose="020B0600070205080204" pitchFamily="34" charset="-128"/>
            </a:endParaRPr>
          </a:p>
        </p:txBody>
      </p:sp>
    </p:spTree>
    <p:extLst>
      <p:ext uri="{BB962C8B-B14F-4D97-AF65-F5344CB8AC3E}">
        <p14:creationId xmlns:p14="http://schemas.microsoft.com/office/powerpoint/2010/main" val="1685411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title"/>
          </p:nvPr>
        </p:nvSpPr>
        <p:spPr>
          <a:xfrm>
            <a:off x="2133600" y="269875"/>
            <a:ext cx="7772400" cy="762000"/>
          </a:xfrm>
        </p:spPr>
        <p:txBody>
          <a:bodyPr>
            <a:normAutofit fontScale="90000"/>
          </a:bodyPr>
          <a:lstStyle/>
          <a:p>
            <a:r>
              <a:rPr lang="en-US" altLang="en-US" sz="2800">
                <a:ea typeface="ＭＳ Ｐゴシック" panose="020B0600070205080204" pitchFamily="34" charset="-128"/>
              </a:rPr>
              <a:t>Lab 3: Comparing DNA Sequences using BLAST </a:t>
            </a:r>
            <a:r>
              <a:rPr lang="en-US" altLang="en-US" sz="2800">
                <a:ea typeface="ＭＳ Ｐゴシック" panose="020B0600070205080204" pitchFamily="34" charset="-128"/>
                <a:sym typeface="Wingdings" panose="05000000000000000000" pitchFamily="2" charset="2"/>
              </a:rPr>
              <a:t> </a:t>
            </a:r>
            <a:r>
              <a:rPr lang="en-US" altLang="en-US" sz="2800">
                <a:ea typeface="ＭＳ Ｐゴシック" panose="020B0600070205080204" pitchFamily="34" charset="-128"/>
              </a:rPr>
              <a:t>Evolutionary Relationships</a:t>
            </a:r>
          </a:p>
        </p:txBody>
      </p:sp>
      <p:pic>
        <p:nvPicPr>
          <p:cNvPr id="2457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6813" y="3662363"/>
            <a:ext cx="7734300"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0626" y="1524001"/>
            <a:ext cx="7883525"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4231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6488" y="0"/>
            <a:ext cx="7212012" cy="599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2786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a:ea typeface="+mj-ea"/>
              </a:rPr>
              <a:t>Big Idea 1: Evolution</a:t>
            </a:r>
          </a:p>
        </p:txBody>
      </p:sp>
    </p:spTree>
    <p:extLst>
      <p:ext uri="{BB962C8B-B14F-4D97-AF65-F5344CB8AC3E}">
        <p14:creationId xmlns:p14="http://schemas.microsoft.com/office/powerpoint/2010/main" val="4034819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6488" y="0"/>
            <a:ext cx="7212012" cy="599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1"/>
          <p:cNvSpPr txBox="1">
            <a:spLocks noChangeArrowheads="1"/>
          </p:cNvSpPr>
          <p:nvPr/>
        </p:nvSpPr>
        <p:spPr bwMode="auto">
          <a:xfrm>
            <a:off x="6748464" y="3944938"/>
            <a:ext cx="28400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3600">
                <a:solidFill>
                  <a:srgbClr val="FF0000"/>
                </a:solidFill>
              </a:rPr>
              <a:t>Answer is C</a:t>
            </a:r>
          </a:p>
        </p:txBody>
      </p:sp>
    </p:spTree>
    <p:extLst>
      <p:ext uri="{BB962C8B-B14F-4D97-AF65-F5344CB8AC3E}">
        <p14:creationId xmlns:p14="http://schemas.microsoft.com/office/powerpoint/2010/main" val="1916208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46313" y="3727451"/>
            <a:ext cx="7772400" cy="2041525"/>
          </a:xfrm>
        </p:spPr>
        <p:txBody>
          <a:bodyPr>
            <a:normAutofit fontScale="90000"/>
          </a:bodyPr>
          <a:lstStyle/>
          <a:p>
            <a:pPr>
              <a:defRPr/>
            </a:pPr>
            <a:r>
              <a:rPr lang="en-US" dirty="0">
                <a:ea typeface="+mj-ea"/>
              </a:rPr>
              <a:t>Big Idea 2: cellular processes: energy and communication</a:t>
            </a:r>
          </a:p>
        </p:txBody>
      </p:sp>
    </p:spTree>
    <p:extLst>
      <p:ext uri="{BB962C8B-B14F-4D97-AF65-F5344CB8AC3E}">
        <p14:creationId xmlns:p14="http://schemas.microsoft.com/office/powerpoint/2010/main" val="42906803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4: Diffusion &amp; Osmosis</a:t>
            </a:r>
          </a:p>
        </p:txBody>
      </p:sp>
      <p:sp>
        <p:nvSpPr>
          <p:cNvPr id="2021379" name="Rectangle 3" descr="Rectangle: Click to edit Master text styles&#10;Second level&#10;Third level&#10;Fourth level&#10;Fifth level"/>
          <p:cNvSpPr>
            <a:spLocks noGrp="1" noChangeArrowheads="1"/>
          </p:cNvSpPr>
          <p:nvPr>
            <p:ph type="body" idx="1"/>
          </p:nvPr>
        </p:nvSpPr>
        <p:spPr>
          <a:xfrm>
            <a:off x="2189163" y="1371600"/>
            <a:ext cx="8159750" cy="5213350"/>
          </a:xfrm>
        </p:spPr>
        <p:txBody>
          <a:bodyPr/>
          <a:lstStyle/>
          <a:p>
            <a:pPr eaLnBrk="1" hangingPunct="1"/>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eaLnBrk="1" hangingPunct="1"/>
            <a:r>
              <a:rPr lang="en-US" altLang="en-US" sz="2600">
                <a:ea typeface="ＭＳ Ｐゴシック" panose="020B0600070205080204" pitchFamily="34" charset="-128"/>
              </a:rPr>
              <a:t>Selectively permeable membrane</a:t>
            </a:r>
          </a:p>
          <a:p>
            <a:pPr lvl="1" eaLnBrk="1" hangingPunct="1"/>
            <a:r>
              <a:rPr lang="en-US" altLang="en-US" sz="2600">
                <a:ea typeface="ＭＳ Ｐゴシック" panose="020B0600070205080204" pitchFamily="34" charset="-128"/>
              </a:rPr>
              <a:t>Diffusion (high </a:t>
            </a:r>
            <a:r>
              <a:rPr lang="en-US" altLang="en-US" sz="2600">
                <a:ea typeface="ＭＳ Ｐゴシック" panose="020B0600070205080204" pitchFamily="34" charset="-128"/>
                <a:sym typeface="Wingdings" panose="05000000000000000000" pitchFamily="2" charset="2"/>
              </a:rPr>
              <a:t> low concentration)</a:t>
            </a:r>
            <a:endParaRPr lang="en-US" altLang="en-US" sz="2600">
              <a:ea typeface="ＭＳ Ｐゴシック" panose="020B0600070205080204" pitchFamily="34" charset="-128"/>
            </a:endParaRPr>
          </a:p>
          <a:p>
            <a:pPr lvl="1" eaLnBrk="1" hangingPunct="1"/>
            <a:r>
              <a:rPr lang="en-US" altLang="en-US" sz="2600">
                <a:ea typeface="ＭＳ Ｐゴシック" panose="020B0600070205080204" pitchFamily="34" charset="-128"/>
              </a:rPr>
              <a:t>Osmosis (aquaporins)</a:t>
            </a:r>
          </a:p>
          <a:p>
            <a:pPr lvl="1" eaLnBrk="1" hangingPunct="1"/>
            <a:r>
              <a:rPr lang="en-US" altLang="en-US" sz="2600">
                <a:ea typeface="ＭＳ Ｐゴシック" panose="020B0600070205080204" pitchFamily="34" charset="-128"/>
              </a:rPr>
              <a:t>Water potential (</a:t>
            </a:r>
            <a:r>
              <a:rPr lang="en-US" altLang="en-US" sz="2600">
                <a:ea typeface="ＭＳ Ｐゴシック" panose="020B0600070205080204" pitchFamily="34" charset="-128"/>
                <a:sym typeface="Symbol" panose="05050102010706020507" pitchFamily="18" charset="2"/>
              </a:rPr>
              <a:t>)</a:t>
            </a:r>
          </a:p>
          <a:p>
            <a:pPr lvl="2" eaLnBrk="1" hangingPunct="1"/>
            <a:r>
              <a:rPr lang="en-US" altLang="en-US" b="0">
                <a:ea typeface="ＭＳ Ｐゴシック" panose="020B0600070205080204" pitchFamily="34" charset="-128"/>
                <a:sym typeface="Symbol" panose="05050102010706020507" pitchFamily="18" charset="2"/>
              </a:rPr>
              <a:t> = pressure potential (</a:t>
            </a:r>
            <a:r>
              <a:rPr lang="en-US" altLang="en-US" b="0" baseline="-25000">
                <a:ea typeface="ＭＳ Ｐゴシック" panose="020B0600070205080204" pitchFamily="34" charset="-128"/>
                <a:sym typeface="Symbol" panose="05050102010706020507" pitchFamily="18" charset="2"/>
              </a:rPr>
              <a:t>P</a:t>
            </a:r>
            <a:r>
              <a:rPr lang="en-US" altLang="en-US" b="0">
                <a:ea typeface="ＭＳ Ｐゴシック" panose="020B0600070205080204" pitchFamily="34" charset="-128"/>
                <a:sym typeface="Symbol" panose="05050102010706020507" pitchFamily="18" charset="2"/>
              </a:rPr>
              <a:t>) + solute potential (</a:t>
            </a:r>
            <a:r>
              <a:rPr lang="en-US" altLang="en-US" b="0" baseline="-25000">
                <a:ea typeface="ＭＳ Ｐゴシック" panose="020B0600070205080204" pitchFamily="34" charset="-128"/>
                <a:sym typeface="Symbol" panose="05050102010706020507" pitchFamily="18" charset="2"/>
              </a:rPr>
              <a:t>S</a:t>
            </a:r>
            <a:r>
              <a:rPr lang="en-US" altLang="en-US" b="0">
                <a:ea typeface="ＭＳ Ｐゴシック" panose="020B0600070205080204" pitchFamily="34" charset="-128"/>
                <a:sym typeface="Symbol" panose="05050102010706020507" pitchFamily="18" charset="2"/>
              </a:rPr>
              <a:t>)</a:t>
            </a:r>
            <a:endParaRPr lang="en-US" altLang="en-US" b="0">
              <a:ea typeface="ＭＳ Ｐゴシック" panose="020B0600070205080204" pitchFamily="34" charset="-128"/>
            </a:endParaRPr>
          </a:p>
          <a:p>
            <a:pPr lvl="1" eaLnBrk="1" hangingPunct="1"/>
            <a:r>
              <a:rPr lang="en-US" altLang="en-US" b="0">
                <a:ea typeface="ＭＳ Ｐゴシック" panose="020B0600070205080204" pitchFamily="34" charset="-128"/>
              </a:rPr>
              <a:t>Solutions:</a:t>
            </a:r>
          </a:p>
          <a:p>
            <a:pPr lvl="2" eaLnBrk="1" hangingPunct="1"/>
            <a:r>
              <a:rPr lang="en-US" altLang="en-US" b="0">
                <a:ea typeface="ＭＳ Ｐゴシック" panose="020B0600070205080204" pitchFamily="34" charset="-128"/>
              </a:rPr>
              <a:t>Hypertonic</a:t>
            </a:r>
          </a:p>
          <a:p>
            <a:pPr lvl="2" eaLnBrk="1" hangingPunct="1"/>
            <a:r>
              <a:rPr lang="en-US" altLang="en-US" b="0">
                <a:ea typeface="ＭＳ Ｐゴシック" panose="020B0600070205080204" pitchFamily="34" charset="-128"/>
              </a:rPr>
              <a:t>hypotonic</a:t>
            </a:r>
          </a:p>
          <a:p>
            <a:pPr lvl="2" eaLnBrk="1" hangingPunct="1"/>
            <a:r>
              <a:rPr lang="en-US" altLang="en-US" b="0">
                <a:ea typeface="ＭＳ Ｐゴシック" panose="020B0600070205080204" pitchFamily="34" charset="-128"/>
              </a:rPr>
              <a:t>isotonic</a:t>
            </a:r>
          </a:p>
        </p:txBody>
      </p:sp>
      <p:pic>
        <p:nvPicPr>
          <p:cNvPr id="2867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0951" y="4281488"/>
            <a:ext cx="3592513" cy="257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87021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21379">
                                            <p:txEl>
                                              <p:pRg st="1" end="1"/>
                                            </p:txEl>
                                          </p:spTgt>
                                        </p:tgtEl>
                                        <p:attrNameLst>
                                          <p:attrName>style.visibility</p:attrName>
                                        </p:attrNameLst>
                                      </p:cBhvr>
                                      <p:to>
                                        <p:strVal val="visible"/>
                                      </p:to>
                                    </p:set>
                                    <p:anim calcmode="lin" valueType="num">
                                      <p:cBhvr additive="base">
                                        <p:cTn id="7" dur="500" fill="hold"/>
                                        <p:tgtEl>
                                          <p:spTgt spid="2021379">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21379">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21379">
                                            <p:txEl>
                                              <p:pRg st="2" end="2"/>
                                            </p:txEl>
                                          </p:spTgt>
                                        </p:tgtEl>
                                        <p:attrNameLst>
                                          <p:attrName>style.visibility</p:attrName>
                                        </p:attrNameLst>
                                      </p:cBhvr>
                                      <p:to>
                                        <p:strVal val="visible"/>
                                      </p:to>
                                    </p:set>
                                    <p:anim calcmode="lin" valueType="num">
                                      <p:cBhvr additive="base">
                                        <p:cTn id="13" dur="500" fill="hold"/>
                                        <p:tgtEl>
                                          <p:spTgt spid="202137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21379">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21379">
                                            <p:txEl>
                                              <p:pRg st="3" end="3"/>
                                            </p:txEl>
                                          </p:spTgt>
                                        </p:tgtEl>
                                        <p:attrNameLst>
                                          <p:attrName>style.visibility</p:attrName>
                                        </p:attrNameLst>
                                      </p:cBhvr>
                                      <p:to>
                                        <p:strVal val="visible"/>
                                      </p:to>
                                    </p:set>
                                    <p:anim calcmode="lin" valueType="num">
                                      <p:cBhvr additive="base">
                                        <p:cTn id="19" dur="500" fill="hold"/>
                                        <p:tgtEl>
                                          <p:spTgt spid="202137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021379">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par>
                                <p:cTn id="21" presetID="2" presetClass="entr" presetSubtype="8" fill="hold" grpId="0" nodeType="withEffect">
                                  <p:stCondLst>
                                    <p:cond delay="0"/>
                                  </p:stCondLst>
                                  <p:childTnLst>
                                    <p:set>
                                      <p:cBhvr>
                                        <p:cTn id="22" dur="1" fill="hold">
                                          <p:stCondLst>
                                            <p:cond delay="0"/>
                                          </p:stCondLst>
                                        </p:cTn>
                                        <p:tgtEl>
                                          <p:spTgt spid="2021379">
                                            <p:txEl>
                                              <p:pRg st="4" end="4"/>
                                            </p:txEl>
                                          </p:spTgt>
                                        </p:tgtEl>
                                        <p:attrNameLst>
                                          <p:attrName>style.visibility</p:attrName>
                                        </p:attrNameLst>
                                      </p:cBhvr>
                                      <p:to>
                                        <p:strVal val="visible"/>
                                      </p:to>
                                    </p:set>
                                    <p:anim calcmode="lin" valueType="num">
                                      <p:cBhvr additive="base">
                                        <p:cTn id="23" dur="500" fill="hold"/>
                                        <p:tgtEl>
                                          <p:spTgt spid="2021379">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021379">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3" name="Whoosh"/>
                                        </p:tgtEl>
                                      </p:cMediaNode>
                                    </p:audio>
                                  </p:subTnLst>
                                </p:cTn>
                              </p:par>
                              <p:par>
                                <p:cTn id="25" presetID="2" presetClass="entr" presetSubtype="8" fill="hold" grpId="0" nodeType="withEffect">
                                  <p:stCondLst>
                                    <p:cond delay="0"/>
                                  </p:stCondLst>
                                  <p:childTnLst>
                                    <p:set>
                                      <p:cBhvr>
                                        <p:cTn id="26" dur="1" fill="hold">
                                          <p:stCondLst>
                                            <p:cond delay="0"/>
                                          </p:stCondLst>
                                        </p:cTn>
                                        <p:tgtEl>
                                          <p:spTgt spid="2021379">
                                            <p:txEl>
                                              <p:pRg st="5" end="5"/>
                                            </p:txEl>
                                          </p:spTgt>
                                        </p:tgtEl>
                                        <p:attrNameLst>
                                          <p:attrName>style.visibility</p:attrName>
                                        </p:attrNameLst>
                                      </p:cBhvr>
                                      <p:to>
                                        <p:strVal val="visible"/>
                                      </p:to>
                                    </p:set>
                                    <p:anim calcmode="lin" valueType="num">
                                      <p:cBhvr additive="base">
                                        <p:cTn id="27" dur="500" fill="hold"/>
                                        <p:tgtEl>
                                          <p:spTgt spid="2021379">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021379">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Whoosh"/>
                                        </p:tgtEl>
                                      </p:cMediaNode>
                                    </p:audio>
                                  </p:subTnLst>
                                </p:cTn>
                              </p:par>
                              <p:par>
                                <p:cTn id="29" presetID="2" presetClass="entr" presetSubtype="8" fill="hold" grpId="0" nodeType="withEffect">
                                  <p:stCondLst>
                                    <p:cond delay="0"/>
                                  </p:stCondLst>
                                  <p:childTnLst>
                                    <p:set>
                                      <p:cBhvr>
                                        <p:cTn id="30" dur="1" fill="hold">
                                          <p:stCondLst>
                                            <p:cond delay="0"/>
                                          </p:stCondLst>
                                        </p:cTn>
                                        <p:tgtEl>
                                          <p:spTgt spid="2021379">
                                            <p:txEl>
                                              <p:pRg st="6" end="6"/>
                                            </p:txEl>
                                          </p:spTgt>
                                        </p:tgtEl>
                                        <p:attrNameLst>
                                          <p:attrName>style.visibility</p:attrName>
                                        </p:attrNameLst>
                                      </p:cBhvr>
                                      <p:to>
                                        <p:strVal val="visible"/>
                                      </p:to>
                                    </p:set>
                                    <p:anim calcmode="lin" valueType="num">
                                      <p:cBhvr additive="base">
                                        <p:cTn id="31" dur="500" fill="hold"/>
                                        <p:tgtEl>
                                          <p:spTgt spid="2021379">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021379">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021379">
                                            <p:txEl>
                                              <p:pRg st="7" end="7"/>
                                            </p:txEl>
                                          </p:spTgt>
                                        </p:tgtEl>
                                        <p:attrNameLst>
                                          <p:attrName>style.visibility</p:attrName>
                                        </p:attrNameLst>
                                      </p:cBhvr>
                                      <p:to>
                                        <p:strVal val="visible"/>
                                      </p:to>
                                    </p:set>
                                    <p:anim calcmode="lin" valueType="num">
                                      <p:cBhvr additive="base">
                                        <p:cTn id="37" dur="500" fill="hold"/>
                                        <p:tgtEl>
                                          <p:spTgt spid="2021379">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021379">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021379">
                                            <p:txEl>
                                              <p:pRg st="8" end="8"/>
                                            </p:txEl>
                                          </p:spTgt>
                                        </p:tgtEl>
                                        <p:attrNameLst>
                                          <p:attrName>style.visibility</p:attrName>
                                        </p:attrNameLst>
                                      </p:cBhvr>
                                      <p:to>
                                        <p:strVal val="visible"/>
                                      </p:to>
                                    </p:set>
                                    <p:anim calcmode="lin" valueType="num">
                                      <p:cBhvr additive="base">
                                        <p:cTn id="43" dur="500" fill="hold"/>
                                        <p:tgtEl>
                                          <p:spTgt spid="2021379">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021379">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021379">
                                            <p:txEl>
                                              <p:pRg st="9" end="9"/>
                                            </p:txEl>
                                          </p:spTgt>
                                        </p:tgtEl>
                                        <p:attrNameLst>
                                          <p:attrName>style.visibility</p:attrName>
                                        </p:attrNameLst>
                                      </p:cBhvr>
                                      <p:to>
                                        <p:strVal val="visible"/>
                                      </p:to>
                                    </p:set>
                                    <p:anim calcmode="lin" valueType="num">
                                      <p:cBhvr additive="base">
                                        <p:cTn id="49" dur="500" fill="hold"/>
                                        <p:tgtEl>
                                          <p:spTgt spid="2021379">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021379">
                                            <p:txEl>
                                              <p:pRg st="9" end="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1379"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4: Diffusion &amp; Osmosis</a:t>
            </a:r>
          </a:p>
        </p:txBody>
      </p:sp>
      <p:pic>
        <p:nvPicPr>
          <p:cNvPr id="30723" name="Picture 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8139" y="1460501"/>
            <a:ext cx="3667125" cy="227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10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8375" y="1671638"/>
            <a:ext cx="3436938" cy="183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10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6463" y="4395788"/>
            <a:ext cx="3522662"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10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6175" y="4065588"/>
            <a:ext cx="214153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10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53413" y="5264150"/>
            <a:ext cx="2165350" cy="144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82917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4: Diffusion &amp; Osmosis</a:t>
            </a:r>
          </a:p>
        </p:txBody>
      </p:sp>
      <p:sp>
        <p:nvSpPr>
          <p:cNvPr id="32771" name="Rectangle 3" descr="Rectangle: Click to edit Master text styles&#10;Second level&#10;Third level&#10;Fourth level&#10;Fifth level"/>
          <p:cNvSpPr>
            <a:spLocks noGrp="1" noChangeArrowheads="1"/>
          </p:cNvSpPr>
          <p:nvPr>
            <p:ph type="body" idx="1"/>
          </p:nvPr>
        </p:nvSpPr>
        <p:spPr>
          <a:xfrm>
            <a:off x="2362200" y="1371601"/>
            <a:ext cx="7772400" cy="4627563"/>
          </a:xfrm>
        </p:spPr>
        <p:txBody>
          <a:bodyPr/>
          <a:lstStyle/>
          <a:p>
            <a:pPr eaLnBrk="1" hangingPunct="1"/>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eaLnBrk="1" hangingPunct="1"/>
            <a:r>
              <a:rPr lang="en-US" altLang="en-US" b="0">
                <a:ea typeface="ＭＳ Ｐゴシック" panose="020B0600070205080204" pitchFamily="34" charset="-128"/>
              </a:rPr>
              <a:t>Surface area and cell size vs. rate of diffusion</a:t>
            </a:r>
          </a:p>
          <a:p>
            <a:pPr lvl="1" eaLnBrk="1" hangingPunct="1"/>
            <a:r>
              <a:rPr lang="en-US" altLang="en-US" b="0">
                <a:ea typeface="ＭＳ Ｐゴシック" panose="020B0600070205080204" pitchFamily="34" charset="-128"/>
              </a:rPr>
              <a:t>Cell modeling: dialysis tubing + various solutions (distilled water, sucrose, salt, glucose, protein)</a:t>
            </a:r>
          </a:p>
          <a:p>
            <a:pPr lvl="1" eaLnBrk="1" hangingPunct="1"/>
            <a:r>
              <a:rPr lang="en-US" altLang="en-US" b="0">
                <a:ea typeface="ＭＳ Ｐゴシック" panose="020B0600070205080204" pitchFamily="34" charset="-128"/>
              </a:rPr>
              <a:t>Identify concentrations of sucrose solution and solute concentration of potato cores</a:t>
            </a:r>
          </a:p>
          <a:p>
            <a:pPr lvl="1" eaLnBrk="1" hangingPunct="1"/>
            <a:r>
              <a:rPr lang="en-US" altLang="en-US" b="0">
                <a:ea typeface="ＭＳ Ｐゴシック" panose="020B0600070205080204" pitchFamily="34" charset="-128"/>
              </a:rPr>
              <a:t>Observe osmosis in onion cells (effect of salt water)</a:t>
            </a:r>
          </a:p>
        </p:txBody>
      </p:sp>
    </p:spTree>
    <p:extLst>
      <p:ext uri="{BB962C8B-B14F-4D97-AF65-F5344CB8AC3E}">
        <p14:creationId xmlns:p14="http://schemas.microsoft.com/office/powerpoint/2010/main" val="4044874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4: Diffusion &amp; Osmosis</a:t>
            </a:r>
          </a:p>
        </p:txBody>
      </p:sp>
      <p:pic>
        <p:nvPicPr>
          <p:cNvPr id="34819" name="Picture 4" descr="http://thomasalligoodlabpage.weebly.com/uploads/1/7/0/0/17003702/9231350_or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1350" y="1450975"/>
            <a:ext cx="3716338" cy="278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6" descr="http://vasanapbiolab.weebly.com/uploads/1/7/3/7/17376319/6816835.jpg?2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9463" y="1593851"/>
            <a:ext cx="1828800" cy="245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10" descr="http://www.classhelp.info/Biology/Elodea%20Plasmolysi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6800" y="4522788"/>
            <a:ext cx="240665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12" descr="http://www.personal.psu.edu/faculty/t/r/trp2/elodeahypertonic.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08764" y="4475164"/>
            <a:ext cx="2536825" cy="186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48857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3"/>
          <p:cNvSpPr>
            <a:spLocks noGrp="1"/>
          </p:cNvSpPr>
          <p:nvPr>
            <p:ph type="title"/>
          </p:nvPr>
        </p:nvSpPr>
        <p:spPr>
          <a:xfrm>
            <a:off x="2133600" y="298450"/>
            <a:ext cx="7772400" cy="762000"/>
          </a:xfrm>
        </p:spPr>
        <p:txBody>
          <a:bodyPr/>
          <a:lstStyle/>
          <a:p>
            <a:r>
              <a:rPr lang="en-US" altLang="en-US" sz="2800">
                <a:ea typeface="ＭＳ Ｐゴシック" panose="020B0600070205080204" pitchFamily="34" charset="-128"/>
              </a:rPr>
              <a:t>Potato Cores in Different Concentrations of Sucrose</a:t>
            </a:r>
          </a:p>
        </p:txBody>
      </p:sp>
      <p:pic>
        <p:nvPicPr>
          <p:cNvPr id="36867" name="Picture 2" descr="http://www2.sluh.org/bioweb/apbio/labs/apl01masspercentchangegrap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0564" y="1390650"/>
            <a:ext cx="6010275" cy="508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39003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4: Diffusion &amp; Osmosis</a:t>
            </a:r>
          </a:p>
        </p:txBody>
      </p:sp>
      <p:sp>
        <p:nvSpPr>
          <p:cNvPr id="2023427" name="Rectangle 3" descr="Rectangle: Click to edit Master text styles&#10;Second level&#10;Third level&#10;Fourth level&#10;Fifth level"/>
          <p:cNvSpPr>
            <a:spLocks noGrp="1" noChangeArrowheads="1"/>
          </p:cNvSpPr>
          <p:nvPr>
            <p:ph type="body" idx="1"/>
          </p:nvPr>
        </p:nvSpPr>
        <p:spPr>
          <a:xfrm>
            <a:off x="2362200" y="1371601"/>
            <a:ext cx="8078788" cy="5135563"/>
          </a:xfrm>
        </p:spPr>
        <p:txBody>
          <a:bodyPr/>
          <a:lstStyle/>
          <a:p>
            <a:pPr eaLnBrk="1" hangingPunct="1"/>
            <a:r>
              <a:rPr lang="en-US" altLang="en-US">
                <a:ea typeface="ＭＳ Ｐゴシック" panose="020B0600070205080204" pitchFamily="34" charset="-128"/>
              </a:rPr>
              <a:t>Conclusions</a:t>
            </a:r>
          </a:p>
          <a:p>
            <a:pPr lvl="1" eaLnBrk="1" hangingPunct="1"/>
            <a:r>
              <a:rPr lang="en-US" altLang="en-US" b="0">
                <a:ea typeface="ＭＳ Ｐゴシック" panose="020B0600070205080204" pitchFamily="34" charset="-128"/>
              </a:rPr>
              <a:t>Water moves from high water potential (</a:t>
            </a:r>
            <a:r>
              <a:rPr lang="en-US" altLang="en-US" b="0">
                <a:ea typeface="ＭＳ Ｐゴシック" panose="020B0600070205080204" pitchFamily="34" charset="-128"/>
                <a:sym typeface="Symbol" panose="05050102010706020507" pitchFamily="18" charset="2"/>
              </a:rPr>
              <a:t> )</a:t>
            </a:r>
            <a:r>
              <a:rPr lang="en-US" altLang="en-US" b="0">
                <a:ea typeface="ＭＳ Ｐゴシック" panose="020B0600070205080204" pitchFamily="34" charset="-128"/>
              </a:rPr>
              <a:t> (</a:t>
            </a:r>
            <a:r>
              <a:rPr lang="en-US" altLang="en-US" b="0" u="sng">
                <a:solidFill>
                  <a:srgbClr val="CC0000"/>
                </a:solidFill>
                <a:ea typeface="ＭＳ Ｐゴシック" panose="020B0600070205080204" pitchFamily="34" charset="-128"/>
              </a:rPr>
              <a:t>hypotonic</a:t>
            </a:r>
            <a:r>
              <a:rPr lang="en-US" altLang="en-US" b="0">
                <a:ea typeface="ＭＳ Ｐゴシック" panose="020B0600070205080204" pitchFamily="34" charset="-128"/>
              </a:rPr>
              <a:t>=low solute) to low water potential (</a:t>
            </a:r>
            <a:r>
              <a:rPr lang="en-US" altLang="en-US" b="0">
                <a:ea typeface="ＭＳ Ｐゴシック" panose="020B0600070205080204" pitchFamily="34" charset="-128"/>
                <a:sym typeface="Symbol" panose="05050102010706020507" pitchFamily="18" charset="2"/>
              </a:rPr>
              <a:t>) </a:t>
            </a:r>
            <a:r>
              <a:rPr lang="en-US" altLang="en-US" b="0">
                <a:ea typeface="ＭＳ Ｐゴシック" panose="020B0600070205080204" pitchFamily="34" charset="-128"/>
              </a:rPr>
              <a:t>(</a:t>
            </a:r>
            <a:r>
              <a:rPr lang="en-US" altLang="en-US" b="0" u="sng">
                <a:solidFill>
                  <a:srgbClr val="CC0000"/>
                </a:solidFill>
                <a:ea typeface="ＭＳ Ｐゴシック" panose="020B0600070205080204" pitchFamily="34" charset="-128"/>
              </a:rPr>
              <a:t>hypertonic</a:t>
            </a:r>
            <a:r>
              <a:rPr lang="en-US" altLang="en-US" b="0">
                <a:ea typeface="ＭＳ Ｐゴシック" panose="020B0600070205080204" pitchFamily="34" charset="-128"/>
              </a:rPr>
              <a:t>=high solute)</a:t>
            </a:r>
          </a:p>
          <a:p>
            <a:pPr lvl="1" eaLnBrk="1" hangingPunct="1"/>
            <a:r>
              <a:rPr lang="en-US" altLang="en-US" b="0">
                <a:ea typeface="ＭＳ Ｐゴシック" panose="020B0600070205080204" pitchFamily="34" charset="-128"/>
              </a:rPr>
              <a:t>Solute concentration &amp; size of molecule </a:t>
            </a:r>
            <a:br>
              <a:rPr lang="en-US" altLang="en-US" b="0">
                <a:ea typeface="ＭＳ Ｐゴシック" panose="020B0600070205080204" pitchFamily="34" charset="-128"/>
              </a:rPr>
            </a:br>
            <a:r>
              <a:rPr lang="en-US" altLang="en-US" b="0">
                <a:ea typeface="ＭＳ Ｐゴシック" panose="020B0600070205080204" pitchFamily="34" charset="-128"/>
              </a:rPr>
              <a:t>affect movement across selectively permeable membrane </a:t>
            </a:r>
          </a:p>
        </p:txBody>
      </p:sp>
      <p:pic>
        <p:nvPicPr>
          <p:cNvPr id="37892"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7526" y="4791076"/>
            <a:ext cx="38957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01300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23427">
                                            <p:txEl>
                                              <p:pRg st="1" end="1"/>
                                            </p:txEl>
                                          </p:spTgt>
                                        </p:tgtEl>
                                        <p:attrNameLst>
                                          <p:attrName>style.visibility</p:attrName>
                                        </p:attrNameLst>
                                      </p:cBhvr>
                                      <p:to>
                                        <p:strVal val="visible"/>
                                      </p:to>
                                    </p:set>
                                    <p:anim calcmode="lin" valueType="num">
                                      <p:cBhvr additive="base">
                                        <p:cTn id="7" dur="500" fill="hold"/>
                                        <p:tgtEl>
                                          <p:spTgt spid="2023427">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2342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23427">
                                            <p:txEl>
                                              <p:pRg st="2" end="2"/>
                                            </p:txEl>
                                          </p:spTgt>
                                        </p:tgtEl>
                                        <p:attrNameLst>
                                          <p:attrName>style.visibility</p:attrName>
                                        </p:attrNameLst>
                                      </p:cBhvr>
                                      <p:to>
                                        <p:strVal val="visible"/>
                                      </p:to>
                                    </p:set>
                                    <p:anim calcmode="lin" valueType="num">
                                      <p:cBhvr additive="base">
                                        <p:cTn id="13" dur="500" fill="hold"/>
                                        <p:tgtEl>
                                          <p:spTgt spid="202342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2342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3427"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5751" y="166689"/>
            <a:ext cx="6843713" cy="655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1795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5751" y="166689"/>
            <a:ext cx="6843713" cy="655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Box 1"/>
          <p:cNvSpPr txBox="1">
            <a:spLocks noChangeArrowheads="1"/>
          </p:cNvSpPr>
          <p:nvPr/>
        </p:nvSpPr>
        <p:spPr bwMode="auto">
          <a:xfrm>
            <a:off x="8016875" y="2220914"/>
            <a:ext cx="2311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800">
                <a:solidFill>
                  <a:srgbClr val="FF0000"/>
                </a:solidFill>
              </a:rPr>
              <a:t>Answer is A</a:t>
            </a:r>
          </a:p>
        </p:txBody>
      </p:sp>
    </p:spTree>
    <p:extLst>
      <p:ext uri="{BB962C8B-B14F-4D97-AF65-F5344CB8AC3E}">
        <p14:creationId xmlns:p14="http://schemas.microsoft.com/office/powerpoint/2010/main" val="4025760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p:txBody>
          <a:bodyPr/>
          <a:lstStyle/>
          <a:p>
            <a:r>
              <a:rPr lang="en-US" altLang="en-US">
                <a:ea typeface="ＭＳ Ｐゴシック" panose="020B0600070205080204" pitchFamily="34" charset="-128"/>
              </a:rPr>
              <a:t>Lab 1: Artificial Selection</a:t>
            </a:r>
          </a:p>
        </p:txBody>
      </p:sp>
      <p:sp>
        <p:nvSpPr>
          <p:cNvPr id="8195" name="Content Placeholder 4" descr="Rectangle: Click to edit Master text styles&#10;Second level&#10;Third level&#10;Fourth level&#10;Fifth level"/>
          <p:cNvSpPr>
            <a:spLocks noGrp="1"/>
          </p:cNvSpPr>
          <p:nvPr>
            <p:ph idx="1"/>
          </p:nvPr>
        </p:nvSpPr>
        <p:spPr/>
        <p:txBody>
          <a:bodyPr/>
          <a:lstStyle/>
          <a:p>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a:r>
              <a:rPr lang="en-US" altLang="en-US" b="0">
                <a:ea typeface="ＭＳ Ｐゴシック" panose="020B0600070205080204" pitchFamily="34" charset="-128"/>
              </a:rPr>
              <a:t>Natural selection = differential reproduction in a population</a:t>
            </a:r>
          </a:p>
          <a:p>
            <a:pPr lvl="1"/>
            <a:r>
              <a:rPr lang="en-US" altLang="en-US" b="0">
                <a:ea typeface="ＭＳ Ｐゴシック" panose="020B0600070205080204" pitchFamily="34" charset="-128"/>
              </a:rPr>
              <a:t>Populations change over time </a:t>
            </a:r>
            <a:r>
              <a:rPr lang="en-US" altLang="en-US" b="0">
                <a:ea typeface="ＭＳ Ｐゴシック" panose="020B0600070205080204" pitchFamily="34" charset="-128"/>
                <a:sym typeface="Wingdings" panose="05000000000000000000" pitchFamily="2" charset="2"/>
              </a:rPr>
              <a:t> evolution</a:t>
            </a:r>
            <a:endParaRPr lang="en-US" altLang="en-US" b="0">
              <a:ea typeface="ＭＳ Ｐゴシック" panose="020B0600070205080204" pitchFamily="34" charset="-128"/>
            </a:endParaRPr>
          </a:p>
          <a:p>
            <a:pPr lvl="1"/>
            <a:r>
              <a:rPr lang="en-US" altLang="en-US" b="0">
                <a:ea typeface="ＭＳ Ｐゴシック" panose="020B0600070205080204" pitchFamily="34" charset="-128"/>
              </a:rPr>
              <a:t>Natural Selection vs. Artificial Selection</a:t>
            </a:r>
          </a:p>
          <a:p>
            <a:endParaRPr lang="en-US" altLang="en-US" sz="3200">
              <a:ea typeface="ＭＳ Ｐゴシック" panose="020B0600070205080204" pitchFamily="34" charset="-128"/>
            </a:endParaRPr>
          </a:p>
        </p:txBody>
      </p:sp>
      <p:pic>
        <p:nvPicPr>
          <p:cNvPr id="8196" name="Picture 5" descr="http://img.sparknotes.com/figures/A/a3aa6bb95c7d70781cc0089d17f9160f/direc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3689" y="4225926"/>
            <a:ext cx="4891087"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200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2650" y="92075"/>
            <a:ext cx="5297488" cy="626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9878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2650" y="92075"/>
            <a:ext cx="5297488" cy="626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Box 1"/>
          <p:cNvSpPr txBox="1">
            <a:spLocks noChangeArrowheads="1"/>
          </p:cNvSpPr>
          <p:nvPr/>
        </p:nvSpPr>
        <p:spPr bwMode="auto">
          <a:xfrm>
            <a:off x="6892926" y="1162051"/>
            <a:ext cx="3108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3600">
                <a:solidFill>
                  <a:srgbClr val="FF0000"/>
                </a:solidFill>
              </a:rPr>
              <a:t>Answer is B</a:t>
            </a:r>
          </a:p>
        </p:txBody>
      </p:sp>
    </p:spTree>
    <p:extLst>
      <p:ext uri="{BB962C8B-B14F-4D97-AF65-F5344CB8AC3E}">
        <p14:creationId xmlns:p14="http://schemas.microsoft.com/office/powerpoint/2010/main" val="10294907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4: Diffusion &amp; Osmosis</a:t>
            </a:r>
          </a:p>
        </p:txBody>
      </p:sp>
      <p:sp>
        <p:nvSpPr>
          <p:cNvPr id="44035" name="Rectangle 1027" descr="Rectangle: Click to edit Master text styles&#10;Second level&#10;Third level&#10;Fourth level&#10;Fifth level"/>
          <p:cNvSpPr>
            <a:spLocks noGrp="1" noChangeArrowheads="1"/>
          </p:cNvSpPr>
          <p:nvPr>
            <p:ph type="body" idx="1"/>
          </p:nvPr>
        </p:nvSpPr>
        <p:spPr>
          <a:xfrm>
            <a:off x="2238375" y="1371601"/>
            <a:ext cx="8110538" cy="5072063"/>
          </a:xfrm>
        </p:spPr>
        <p:txBody>
          <a:bodyPr/>
          <a:lstStyle/>
          <a:p>
            <a:pPr marL="0" indent="0">
              <a:buNone/>
            </a:pPr>
            <a:r>
              <a:rPr lang="en-US" altLang="en-US" sz="1800">
                <a:solidFill>
                  <a:schemeClr val="tx2"/>
                </a:solidFill>
                <a:ea typeface="ＭＳ Ｐゴシック" panose="020B0600070205080204" pitchFamily="34" charset="-128"/>
              </a:rPr>
              <a:t>ESSAY 1992</a:t>
            </a:r>
            <a:endParaRPr lang="en-US" altLang="en-US" sz="1800">
              <a:ea typeface="ＭＳ Ｐゴシック" panose="020B0600070205080204" pitchFamily="34" charset="-128"/>
            </a:endParaRPr>
          </a:p>
          <a:p>
            <a:pPr marL="0" indent="0">
              <a:buNone/>
            </a:pPr>
            <a:r>
              <a:rPr lang="en-US" altLang="en-US" sz="1800">
                <a:ea typeface="ＭＳ Ｐゴシック" panose="020B0600070205080204" pitchFamily="34" charset="-128"/>
              </a:rPr>
              <a:t>A laboratory assistant prepared solutions of 0.8 M, 0.6 M, 0.4 M, and </a:t>
            </a:r>
            <a:br>
              <a:rPr lang="en-US" altLang="en-US" sz="1800">
                <a:ea typeface="ＭＳ Ｐゴシック" panose="020B0600070205080204" pitchFamily="34" charset="-128"/>
              </a:rPr>
            </a:br>
            <a:r>
              <a:rPr lang="en-US" altLang="en-US" sz="1800">
                <a:ea typeface="ＭＳ Ｐゴシック" panose="020B0600070205080204" pitchFamily="34" charset="-128"/>
              </a:rPr>
              <a:t>0.2 M sucrose, but forgot to label them. After realizing the error, the assistant randomly labeled the flasks containing these four unknown solutions as flask A, flask B, flask C, and flask D.</a:t>
            </a:r>
          </a:p>
          <a:p>
            <a:pPr marL="0" indent="0">
              <a:buNone/>
            </a:pPr>
            <a:endParaRPr lang="en-US" altLang="en-US" sz="500">
              <a:ea typeface="ＭＳ Ｐゴシック" panose="020B0600070205080204" pitchFamily="34" charset="-128"/>
            </a:endParaRPr>
          </a:p>
          <a:p>
            <a:pPr marL="0" indent="0">
              <a:buNone/>
            </a:pPr>
            <a:r>
              <a:rPr lang="en-US" altLang="en-US" sz="1800">
                <a:ea typeface="ＭＳ Ｐゴシック" panose="020B0600070205080204" pitchFamily="34" charset="-128"/>
              </a:rPr>
              <a:t>Design an experiment, based on the principles of diffusion and osmosis, that the assistant could use to determine which of the flasks contains each of the four unknown solutions.</a:t>
            </a:r>
          </a:p>
          <a:p>
            <a:pPr marL="0" indent="0">
              <a:buNone/>
            </a:pPr>
            <a:endParaRPr lang="en-US" altLang="en-US" sz="500">
              <a:ea typeface="ＭＳ Ｐゴシック" panose="020B0600070205080204" pitchFamily="34" charset="-128"/>
            </a:endParaRPr>
          </a:p>
          <a:p>
            <a:pPr marL="0" indent="0">
              <a:buNone/>
            </a:pPr>
            <a:r>
              <a:rPr lang="en-US" altLang="en-US" sz="1800">
                <a:ea typeface="ＭＳ Ｐゴシック" panose="020B0600070205080204" pitchFamily="34" charset="-128"/>
              </a:rPr>
              <a:t>Include in your answer:</a:t>
            </a:r>
          </a:p>
          <a:p>
            <a:pPr marL="341313" lvl="1" indent="-227013">
              <a:buFont typeface="Arial" panose="020B0604020202020204" pitchFamily="34" charset="0"/>
              <a:buAutoNum type="alphaLcPeriod"/>
            </a:pPr>
            <a:r>
              <a:rPr lang="en-US" altLang="en-US" sz="1800">
                <a:solidFill>
                  <a:srgbClr val="0F116A"/>
                </a:solidFill>
                <a:ea typeface="ＭＳ Ｐゴシック" panose="020B0600070205080204" pitchFamily="34" charset="-128"/>
              </a:rPr>
              <a:t>a description of how you would set up and perform the experiment;</a:t>
            </a:r>
          </a:p>
          <a:p>
            <a:pPr marL="341313" lvl="1" indent="-227013">
              <a:buFont typeface="Arial" panose="020B0604020202020204" pitchFamily="34" charset="0"/>
              <a:buAutoNum type="alphaLcPeriod"/>
            </a:pPr>
            <a:r>
              <a:rPr lang="en-US" altLang="en-US" sz="1800">
                <a:solidFill>
                  <a:srgbClr val="0F116A"/>
                </a:solidFill>
                <a:ea typeface="ＭＳ Ｐゴシック" panose="020B0600070205080204" pitchFamily="34" charset="-128"/>
              </a:rPr>
              <a:t>the results you would expect from your experiment; and</a:t>
            </a:r>
          </a:p>
          <a:p>
            <a:pPr marL="341313" lvl="1" indent="-227013">
              <a:buFont typeface="Arial" panose="020B0604020202020204" pitchFamily="34" charset="0"/>
              <a:buAutoNum type="alphaLcPeriod"/>
            </a:pPr>
            <a:r>
              <a:rPr lang="en-US" altLang="en-US" sz="1800">
                <a:solidFill>
                  <a:srgbClr val="0F116A"/>
                </a:solidFill>
                <a:ea typeface="ＭＳ Ｐゴシック" panose="020B0600070205080204" pitchFamily="34" charset="-128"/>
              </a:rPr>
              <a:t>an explanation of those results based on the principles involved. </a:t>
            </a:r>
          </a:p>
          <a:p>
            <a:pPr marL="0" indent="0">
              <a:buNone/>
            </a:pPr>
            <a:endParaRPr lang="en-US" altLang="en-US" sz="500">
              <a:ea typeface="ＭＳ Ｐゴシック" panose="020B0600070205080204" pitchFamily="34" charset="-128"/>
            </a:endParaRPr>
          </a:p>
          <a:p>
            <a:pPr marL="0" indent="0">
              <a:buNone/>
            </a:pPr>
            <a:r>
              <a:rPr lang="en-US" altLang="en-US" sz="1800">
                <a:ea typeface="ＭＳ Ｐゴシック" panose="020B0600070205080204" pitchFamily="34" charset="-128"/>
              </a:rPr>
              <a:t>Be sure to clearly state the principles addressed in your discussion.</a:t>
            </a:r>
          </a:p>
        </p:txBody>
      </p:sp>
    </p:spTree>
    <p:extLst>
      <p:ext uri="{BB962C8B-B14F-4D97-AF65-F5344CB8AC3E}">
        <p14:creationId xmlns:p14="http://schemas.microsoft.com/office/powerpoint/2010/main" val="164434667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7" descr="Rectangle: Click to edit Master text styles&#10;Second level&#10;Third level&#10;Fourth level&#10;Fifth level"/>
          <p:cNvSpPr>
            <a:spLocks noGrp="1" noChangeArrowheads="1"/>
          </p:cNvSpPr>
          <p:nvPr>
            <p:ph type="body" idx="1"/>
          </p:nvPr>
        </p:nvSpPr>
        <p:spPr>
          <a:xfrm>
            <a:off x="1741489" y="431800"/>
            <a:ext cx="8809037" cy="6243638"/>
          </a:xfrm>
        </p:spPr>
        <p:txBody>
          <a:bodyPr/>
          <a:lstStyle/>
          <a:p>
            <a:pPr marL="0" indent="0">
              <a:buNone/>
            </a:pPr>
            <a:r>
              <a:rPr lang="en-US" altLang="en-US" sz="1600">
                <a:ea typeface="ＭＳ Ｐゴシック" panose="020B0600070205080204" pitchFamily="34" charset="-128"/>
              </a:rPr>
              <a:t>A laboratory assistant prepared solutions of 0.8 M, 0.6 M, 0.4 M, and </a:t>
            </a:r>
            <a:br>
              <a:rPr lang="en-US" altLang="en-US" sz="1600">
                <a:ea typeface="ＭＳ Ｐゴシック" panose="020B0600070205080204" pitchFamily="34" charset="-128"/>
              </a:rPr>
            </a:br>
            <a:r>
              <a:rPr lang="en-US" altLang="en-US" sz="1600">
                <a:ea typeface="ＭＳ Ｐゴシック" panose="020B0600070205080204" pitchFamily="34" charset="-128"/>
              </a:rPr>
              <a:t>0.2 M sucrose, but forgot to label them. After realizing the error, the assistant randomly labeled the flasks containing these four unknown solutions as flask A, flask B, flask C, and flask D.</a:t>
            </a:r>
          </a:p>
          <a:p>
            <a:pPr marL="0" indent="0">
              <a:buNone/>
            </a:pPr>
            <a:r>
              <a:rPr lang="en-US" altLang="en-US" sz="1600">
                <a:ea typeface="ＭＳ Ｐゴシック" panose="020B0600070205080204" pitchFamily="34" charset="-128"/>
              </a:rPr>
              <a:t>Design an experiment, based on the principles of diffusion and osmosis, that the assistant could use to determine which of the flasks contains each of the four unknown solutions.</a:t>
            </a:r>
          </a:p>
          <a:p>
            <a:pPr marL="0" indent="0">
              <a:buNone/>
            </a:pPr>
            <a:r>
              <a:rPr lang="en-US" altLang="en-US" sz="1600">
                <a:ea typeface="ＭＳ Ｐゴシック" panose="020B0600070205080204" pitchFamily="34" charset="-128"/>
              </a:rPr>
              <a:t>Include in your answer:</a:t>
            </a:r>
          </a:p>
          <a:p>
            <a:pPr marL="341313" lvl="1" indent="-227013">
              <a:buFont typeface="Arial" panose="020B0604020202020204" pitchFamily="34" charset="0"/>
              <a:buAutoNum type="alphaLcPeriod"/>
            </a:pPr>
            <a:r>
              <a:rPr lang="en-US" altLang="en-US" sz="1600">
                <a:solidFill>
                  <a:srgbClr val="0F116A"/>
                </a:solidFill>
                <a:ea typeface="ＭＳ Ｐゴシック" panose="020B0600070205080204" pitchFamily="34" charset="-128"/>
              </a:rPr>
              <a:t>a description of how you would set up and perform the experiment;</a:t>
            </a:r>
          </a:p>
          <a:p>
            <a:pPr marL="341313" lvl="1" indent="-227013">
              <a:buFont typeface="Arial" panose="020B0604020202020204" pitchFamily="34" charset="0"/>
              <a:buAutoNum type="alphaLcPeriod"/>
            </a:pPr>
            <a:r>
              <a:rPr lang="en-US" altLang="en-US" sz="1600">
                <a:solidFill>
                  <a:srgbClr val="0F116A"/>
                </a:solidFill>
                <a:ea typeface="ＭＳ Ｐゴシック" panose="020B0600070205080204" pitchFamily="34" charset="-128"/>
              </a:rPr>
              <a:t>the results you would expect from your experiment; and</a:t>
            </a:r>
          </a:p>
          <a:p>
            <a:pPr marL="341313" lvl="1" indent="-227013">
              <a:buFont typeface="Arial" panose="020B0604020202020204" pitchFamily="34" charset="0"/>
              <a:buAutoNum type="alphaLcPeriod"/>
            </a:pPr>
            <a:r>
              <a:rPr lang="en-US" altLang="en-US" sz="1600">
                <a:solidFill>
                  <a:srgbClr val="0F116A"/>
                </a:solidFill>
                <a:ea typeface="ＭＳ Ｐゴシック" panose="020B0600070205080204" pitchFamily="34" charset="-128"/>
              </a:rPr>
              <a:t>an explanation of those results based on the principles involved. </a:t>
            </a:r>
            <a:endParaRPr lang="en-US" altLang="en-US" sz="1600">
              <a:ea typeface="ＭＳ Ｐゴシック" panose="020B0600070205080204" pitchFamily="34" charset="-128"/>
            </a:endParaRPr>
          </a:p>
          <a:p>
            <a:pPr marL="0" indent="0">
              <a:buNone/>
            </a:pPr>
            <a:r>
              <a:rPr lang="en-US" altLang="en-US" sz="1600">
                <a:ea typeface="ＭＳ Ｐゴシック" panose="020B0600070205080204" pitchFamily="34" charset="-128"/>
              </a:rPr>
              <a:t>Be sure to clearly state the principles addressed in your discussion.</a:t>
            </a:r>
          </a:p>
          <a:p>
            <a:pPr marL="0" indent="0">
              <a:buNone/>
            </a:pPr>
            <a:r>
              <a:rPr lang="en-US" altLang="en-US" sz="1600">
                <a:solidFill>
                  <a:srgbClr val="FF0000"/>
                </a:solidFill>
                <a:ea typeface="ＭＳ Ｐゴシック" panose="020B0600070205080204" pitchFamily="34" charset="-128"/>
              </a:rPr>
              <a:t>Think about our lab that we did…. Talk about putting a cell (potato) in each of the solutions – mass before and then mass after and see in which solution did it gain/lose the most weight.  The principle involved is simple osmosis.  The potato will lose weight in hypertonic solutions and gain weight in the hypotonic solutions. Based on how much weight is gained/lost in each of the solutions, you would be able to put them in order. </a:t>
            </a:r>
          </a:p>
          <a:p>
            <a:pPr marL="0" indent="0">
              <a:buNone/>
            </a:pPr>
            <a:r>
              <a:rPr lang="en-US" altLang="en-US" sz="1600">
                <a:solidFill>
                  <a:srgbClr val="FF0000"/>
                </a:solidFill>
                <a:ea typeface="ＭＳ Ｐゴシック" panose="020B0600070205080204" pitchFamily="34" charset="-128"/>
              </a:rPr>
              <a:t>0.8 M – potato will lose the most mass</a:t>
            </a:r>
          </a:p>
          <a:p>
            <a:pPr marL="0" indent="0">
              <a:buNone/>
            </a:pPr>
            <a:r>
              <a:rPr lang="en-US" altLang="en-US" sz="1600">
                <a:solidFill>
                  <a:srgbClr val="FF0000"/>
                </a:solidFill>
                <a:ea typeface="ＭＳ Ｐゴシック" panose="020B0600070205080204" pitchFamily="34" charset="-128"/>
              </a:rPr>
              <a:t>0.6 M – potato will lose the second most mass</a:t>
            </a:r>
          </a:p>
          <a:p>
            <a:pPr marL="0" indent="0">
              <a:buNone/>
            </a:pPr>
            <a:r>
              <a:rPr lang="en-US" altLang="en-US" sz="1600">
                <a:solidFill>
                  <a:srgbClr val="FF0000"/>
                </a:solidFill>
                <a:ea typeface="ＭＳ Ｐゴシック" panose="020B0600070205080204" pitchFamily="34" charset="-128"/>
              </a:rPr>
              <a:t>0.4 M – potato will remain mostly the same with losing just a bit</a:t>
            </a:r>
          </a:p>
          <a:p>
            <a:pPr marL="0" indent="0">
              <a:buNone/>
            </a:pPr>
            <a:r>
              <a:rPr lang="en-US" altLang="en-US" sz="1600">
                <a:solidFill>
                  <a:srgbClr val="FF0000"/>
                </a:solidFill>
                <a:ea typeface="ＭＳ Ｐゴシック" panose="020B0600070205080204" pitchFamily="34" charset="-128"/>
              </a:rPr>
              <a:t>0.2 M – potato will gain mass</a:t>
            </a:r>
          </a:p>
          <a:p>
            <a:pPr marL="0" indent="0">
              <a:buNone/>
            </a:pPr>
            <a:r>
              <a:rPr lang="en-US" altLang="en-US" sz="1600">
                <a:solidFill>
                  <a:srgbClr val="FF0000"/>
                </a:solidFill>
                <a:ea typeface="ＭＳ Ｐゴシック" panose="020B0600070205080204" pitchFamily="34" charset="-128"/>
              </a:rPr>
              <a:t>*potatos are about 0.3 molarity</a:t>
            </a:r>
          </a:p>
          <a:p>
            <a:pPr marL="0" indent="0">
              <a:buNone/>
            </a:pPr>
            <a:endParaRPr lang="en-US" altLang="en-US" sz="1800">
              <a:solidFill>
                <a:srgbClr val="FF0000"/>
              </a:solidFill>
              <a:ea typeface="ＭＳ Ｐゴシック" panose="020B0600070205080204" pitchFamily="34" charset="-128"/>
            </a:endParaRPr>
          </a:p>
        </p:txBody>
      </p:sp>
    </p:spTree>
    <p:extLst>
      <p:ext uri="{BB962C8B-B14F-4D97-AF65-F5344CB8AC3E}">
        <p14:creationId xmlns:p14="http://schemas.microsoft.com/office/powerpoint/2010/main" val="20258492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26"/>
          <p:cNvSpPr>
            <a:spLocks noGrp="1" noChangeArrowheads="1"/>
          </p:cNvSpPr>
          <p:nvPr>
            <p:ph type="title"/>
          </p:nvPr>
        </p:nvSpPr>
        <p:spPr>
          <a:xfrm>
            <a:off x="2133600" y="693738"/>
            <a:ext cx="7772400" cy="762000"/>
          </a:xfrm>
        </p:spPr>
        <p:txBody>
          <a:bodyPr/>
          <a:lstStyle/>
          <a:p>
            <a:pPr eaLnBrk="1" hangingPunct="1"/>
            <a:r>
              <a:rPr lang="en-US" altLang="en-US">
                <a:ea typeface="ＭＳ Ｐゴシック" panose="020B0600070205080204" pitchFamily="34" charset="-128"/>
              </a:rPr>
              <a:t>Lab 5: Photosynthesis</a:t>
            </a:r>
          </a:p>
        </p:txBody>
      </p:sp>
      <p:sp>
        <p:nvSpPr>
          <p:cNvPr id="48131" name="Rectangle 1027" descr="Rectangle: Click to edit Master text styles&#10;Second level&#10;Third level&#10;Fourth level&#10;Fifth level"/>
          <p:cNvSpPr>
            <a:spLocks noGrp="1" noChangeArrowheads="1"/>
          </p:cNvSpPr>
          <p:nvPr>
            <p:ph type="body" idx="1"/>
          </p:nvPr>
        </p:nvSpPr>
        <p:spPr>
          <a:xfrm>
            <a:off x="2084388" y="1371601"/>
            <a:ext cx="8223250" cy="5108575"/>
          </a:xfrm>
          <a:noFill/>
        </p:spPr>
        <p:txBody>
          <a:bodyPr/>
          <a:lstStyle/>
          <a:p>
            <a:pPr eaLnBrk="1" hangingPunct="1"/>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eaLnBrk="1" hangingPunct="1"/>
            <a:r>
              <a:rPr lang="en-US" altLang="en-US" b="0">
                <a:solidFill>
                  <a:srgbClr val="FF0000"/>
                </a:solidFill>
                <a:ea typeface="ＭＳ Ｐゴシック" panose="020B0600070205080204" pitchFamily="34" charset="-128"/>
              </a:rPr>
              <a:t>Photosynthesis</a:t>
            </a:r>
          </a:p>
          <a:p>
            <a:pPr lvl="2" eaLnBrk="1" hangingPunct="1"/>
            <a:r>
              <a:rPr lang="en-US" altLang="en-US" sz="2800">
                <a:ea typeface="ＭＳ Ｐゴシック" panose="020B0600070205080204" pitchFamily="34" charset="-128"/>
              </a:rPr>
              <a:t>6H</a:t>
            </a:r>
            <a:r>
              <a:rPr lang="en-US" altLang="en-US" sz="2800" baseline="-25000">
                <a:ea typeface="ＭＳ Ｐゴシック" panose="020B0600070205080204" pitchFamily="34" charset="-128"/>
              </a:rPr>
              <a:t>2</a:t>
            </a:r>
            <a:r>
              <a:rPr lang="en-US" altLang="en-US" sz="2800">
                <a:ea typeface="ＭＳ Ｐゴシック" panose="020B0600070205080204" pitchFamily="34" charset="-128"/>
              </a:rPr>
              <a:t>O + 6CO</a:t>
            </a:r>
            <a:r>
              <a:rPr lang="en-US" altLang="en-US" sz="2800" baseline="-25000">
                <a:ea typeface="ＭＳ Ｐゴシック" panose="020B0600070205080204" pitchFamily="34" charset="-128"/>
              </a:rPr>
              <a:t>2</a:t>
            </a:r>
            <a:r>
              <a:rPr lang="en-US" altLang="en-US" sz="2800">
                <a:ea typeface="ＭＳ Ｐゴシック" panose="020B0600070205080204" pitchFamily="34" charset="-128"/>
              </a:rPr>
              <a:t> + Light </a:t>
            </a:r>
            <a:r>
              <a:rPr lang="en-US" altLang="en-US" sz="2800">
                <a:ea typeface="ＭＳ Ｐゴシック" panose="020B0600070205080204" pitchFamily="34" charset="-128"/>
                <a:sym typeface="Wingdings" panose="05000000000000000000" pitchFamily="2" charset="2"/>
              </a:rPr>
              <a:t> C</a:t>
            </a:r>
            <a:r>
              <a:rPr lang="en-US" altLang="en-US" sz="2800" baseline="-25000">
                <a:ea typeface="ＭＳ Ｐゴシック" panose="020B0600070205080204" pitchFamily="34" charset="-128"/>
                <a:sym typeface="Wingdings" panose="05000000000000000000" pitchFamily="2" charset="2"/>
              </a:rPr>
              <a:t>6</a:t>
            </a:r>
            <a:r>
              <a:rPr lang="en-US" altLang="en-US" sz="2800">
                <a:ea typeface="ＭＳ Ｐゴシック" panose="020B0600070205080204" pitchFamily="34" charset="-128"/>
                <a:sym typeface="Wingdings" panose="05000000000000000000" pitchFamily="2" charset="2"/>
              </a:rPr>
              <a:t>H</a:t>
            </a:r>
            <a:r>
              <a:rPr lang="en-US" altLang="en-US" sz="2800" baseline="-25000">
                <a:ea typeface="ＭＳ Ｐゴシック" panose="020B0600070205080204" pitchFamily="34" charset="-128"/>
                <a:sym typeface="Wingdings" panose="05000000000000000000" pitchFamily="2" charset="2"/>
              </a:rPr>
              <a:t>12</a:t>
            </a:r>
            <a:r>
              <a:rPr lang="en-US" altLang="en-US" sz="2800">
                <a:ea typeface="ＭＳ Ｐゴシック" panose="020B0600070205080204" pitchFamily="34" charset="-128"/>
                <a:sym typeface="Wingdings" panose="05000000000000000000" pitchFamily="2" charset="2"/>
              </a:rPr>
              <a:t>O</a:t>
            </a:r>
            <a:r>
              <a:rPr lang="en-US" altLang="en-US" sz="2800" baseline="-25000">
                <a:ea typeface="ＭＳ Ｐゴシック" panose="020B0600070205080204" pitchFamily="34" charset="-128"/>
                <a:sym typeface="Wingdings" panose="05000000000000000000" pitchFamily="2" charset="2"/>
              </a:rPr>
              <a:t>6</a:t>
            </a:r>
            <a:r>
              <a:rPr lang="en-US" altLang="en-US" sz="2800">
                <a:ea typeface="ＭＳ Ｐゴシック" panose="020B0600070205080204" pitchFamily="34" charset="-128"/>
                <a:sym typeface="Wingdings" panose="05000000000000000000" pitchFamily="2" charset="2"/>
              </a:rPr>
              <a:t> + 6O</a:t>
            </a:r>
            <a:r>
              <a:rPr lang="en-US" altLang="en-US" sz="2800" baseline="-25000">
                <a:ea typeface="ＭＳ Ｐゴシック" panose="020B0600070205080204" pitchFamily="34" charset="-128"/>
                <a:sym typeface="Wingdings" panose="05000000000000000000" pitchFamily="2" charset="2"/>
              </a:rPr>
              <a:t>2</a:t>
            </a:r>
          </a:p>
          <a:p>
            <a:pPr lvl="1" eaLnBrk="1" hangingPunct="1"/>
            <a:r>
              <a:rPr lang="en-US" altLang="en-US" b="0">
                <a:ea typeface="ＭＳ Ｐゴシック" panose="020B0600070205080204" pitchFamily="34" charset="-128"/>
                <a:sym typeface="Wingdings" panose="05000000000000000000" pitchFamily="2" charset="2"/>
              </a:rPr>
              <a:t>Ways to measure the rate of photosynthesis:</a:t>
            </a:r>
          </a:p>
          <a:p>
            <a:pPr lvl="2" eaLnBrk="1" hangingPunct="1"/>
            <a:r>
              <a:rPr lang="en-US" altLang="en-US" sz="2800">
                <a:ea typeface="ＭＳ Ｐゴシック" panose="020B0600070205080204" pitchFamily="34" charset="-128"/>
                <a:sym typeface="Wingdings" panose="05000000000000000000" pitchFamily="2" charset="2"/>
              </a:rPr>
              <a:t>Production of oxygen (O</a:t>
            </a:r>
            <a:r>
              <a:rPr lang="en-US" altLang="en-US" sz="2800" baseline="-25000">
                <a:ea typeface="ＭＳ Ｐゴシック" panose="020B0600070205080204" pitchFamily="34" charset="-128"/>
                <a:sym typeface="Wingdings" panose="05000000000000000000" pitchFamily="2" charset="2"/>
              </a:rPr>
              <a:t>2</a:t>
            </a:r>
            <a:r>
              <a:rPr lang="en-US" altLang="en-US" sz="2800">
                <a:ea typeface="ＭＳ Ｐゴシック" panose="020B0600070205080204" pitchFamily="34" charset="-128"/>
                <a:sym typeface="Wingdings" panose="05000000000000000000" pitchFamily="2" charset="2"/>
              </a:rPr>
              <a:t>)</a:t>
            </a:r>
          </a:p>
          <a:p>
            <a:pPr lvl="2" eaLnBrk="1" hangingPunct="1"/>
            <a:r>
              <a:rPr lang="en-US" altLang="en-US" sz="2800">
                <a:ea typeface="ＭＳ Ｐゴシック" panose="020B0600070205080204" pitchFamily="34" charset="-128"/>
                <a:sym typeface="Wingdings" panose="05000000000000000000" pitchFamily="2" charset="2"/>
              </a:rPr>
              <a:t>Consumption of carbon dioxide (CO</a:t>
            </a:r>
            <a:r>
              <a:rPr lang="en-US" altLang="en-US" sz="2800" baseline="-25000">
                <a:ea typeface="ＭＳ Ｐゴシック" panose="020B0600070205080204" pitchFamily="34" charset="-128"/>
                <a:sym typeface="Wingdings" panose="05000000000000000000" pitchFamily="2" charset="2"/>
              </a:rPr>
              <a:t>2</a:t>
            </a:r>
            <a:r>
              <a:rPr lang="en-US" altLang="en-US" sz="2800">
                <a:ea typeface="ＭＳ Ｐゴシック" panose="020B0600070205080204" pitchFamily="34" charset="-128"/>
                <a:sym typeface="Wingdings" panose="05000000000000000000" pitchFamily="2" charset="2"/>
              </a:rPr>
              <a:t>)</a:t>
            </a:r>
          </a:p>
        </p:txBody>
      </p:sp>
      <p:pic>
        <p:nvPicPr>
          <p:cNvPr id="4813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5951" y="4489451"/>
            <a:ext cx="3040063" cy="218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82397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026"/>
          <p:cNvSpPr>
            <a:spLocks noGrp="1" noChangeArrowheads="1"/>
          </p:cNvSpPr>
          <p:nvPr>
            <p:ph type="title"/>
          </p:nvPr>
        </p:nvSpPr>
        <p:spPr>
          <a:xfrm>
            <a:off x="2133600" y="693738"/>
            <a:ext cx="7772400" cy="762000"/>
          </a:xfrm>
        </p:spPr>
        <p:txBody>
          <a:bodyPr/>
          <a:lstStyle/>
          <a:p>
            <a:pPr eaLnBrk="1" hangingPunct="1"/>
            <a:r>
              <a:rPr lang="en-US" altLang="en-US">
                <a:ea typeface="ＭＳ Ｐゴシック" panose="020B0600070205080204" pitchFamily="34" charset="-128"/>
              </a:rPr>
              <a:t>Lab 5: Photosynthesis</a:t>
            </a:r>
          </a:p>
        </p:txBody>
      </p:sp>
      <p:sp>
        <p:nvSpPr>
          <p:cNvPr id="50179" name="Rectangle 1027" descr="Rectangle: Click to edit Master text styles&#10;Second level&#10;Third level&#10;Fourth level&#10;Fifth level"/>
          <p:cNvSpPr>
            <a:spLocks noGrp="1" noChangeArrowheads="1"/>
          </p:cNvSpPr>
          <p:nvPr>
            <p:ph type="body" idx="1"/>
          </p:nvPr>
        </p:nvSpPr>
        <p:spPr>
          <a:xfrm>
            <a:off x="2084388" y="1371601"/>
            <a:ext cx="8583612" cy="5108575"/>
          </a:xfrm>
          <a:noFill/>
        </p:spPr>
        <p:txBody>
          <a:bodyPr/>
          <a:lstStyle/>
          <a:p>
            <a:pPr eaLnBrk="1" hangingPunct="1"/>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eaLnBrk="1" hangingPunct="1"/>
            <a:r>
              <a:rPr lang="en-US" altLang="en-US" sz="2600">
                <a:solidFill>
                  <a:srgbClr val="000000"/>
                </a:solidFill>
                <a:ea typeface="ＭＳ Ｐゴシック" panose="020B0600070205080204" pitchFamily="34" charset="-128"/>
              </a:rPr>
              <a:t>Paper chromatography to identify pigments</a:t>
            </a:r>
          </a:p>
          <a:p>
            <a:pPr lvl="1" eaLnBrk="1" hangingPunct="1"/>
            <a:r>
              <a:rPr lang="en-US" altLang="en-US" sz="2600">
                <a:solidFill>
                  <a:srgbClr val="FF0000"/>
                </a:solidFill>
                <a:ea typeface="ＭＳ Ｐゴシック" panose="020B0600070205080204" pitchFamily="34" charset="-128"/>
              </a:rPr>
              <a:t>Floating disk technique</a:t>
            </a:r>
          </a:p>
          <a:p>
            <a:pPr lvl="2"/>
            <a:r>
              <a:rPr lang="en-US" altLang="en-US" sz="2600">
                <a:ea typeface="ＭＳ Ｐゴシック" panose="020B0600070205080204" pitchFamily="34" charset="-128"/>
              </a:rPr>
              <a:t>Leaf disks float in water</a:t>
            </a:r>
          </a:p>
          <a:p>
            <a:pPr lvl="2"/>
            <a:r>
              <a:rPr lang="en-US" altLang="en-US" sz="2600">
                <a:ea typeface="ＭＳ Ｐゴシック" panose="020B0600070205080204" pitchFamily="34" charset="-128"/>
              </a:rPr>
              <a:t>Gases can be drawn from out from leaf using syringe </a:t>
            </a:r>
            <a:r>
              <a:rPr lang="en-US" altLang="en-US" sz="2600">
                <a:ea typeface="ＭＳ Ｐゴシック" panose="020B0600070205080204" pitchFamily="34" charset="-128"/>
                <a:sym typeface="Wingdings" panose="05000000000000000000" pitchFamily="2" charset="2"/>
              </a:rPr>
              <a:t> leaf sinks</a:t>
            </a:r>
            <a:endParaRPr lang="en-US" altLang="en-US" sz="2600">
              <a:ea typeface="ＭＳ Ｐゴシック" panose="020B0600070205080204" pitchFamily="34" charset="-128"/>
            </a:endParaRPr>
          </a:p>
          <a:p>
            <a:pPr lvl="2"/>
            <a:r>
              <a:rPr lang="en-US" altLang="en-US" sz="2600">
                <a:ea typeface="ＭＳ Ｐゴシック" panose="020B0600070205080204" pitchFamily="34" charset="-128"/>
              </a:rPr>
              <a:t>Photosynthesis </a:t>
            </a:r>
            <a:r>
              <a:rPr lang="en-US" altLang="en-US" sz="2600">
                <a:ea typeface="ＭＳ Ｐゴシック" panose="020B0600070205080204" pitchFamily="34" charset="-128"/>
                <a:sym typeface="Wingdings" panose="05000000000000000000" pitchFamily="2" charset="2"/>
              </a:rPr>
              <a:t> O</a:t>
            </a:r>
            <a:r>
              <a:rPr lang="en-US" altLang="en-US" sz="2600" baseline="-25000">
                <a:ea typeface="ＭＳ Ｐゴシック" panose="020B0600070205080204" pitchFamily="34" charset="-128"/>
                <a:sym typeface="Wingdings" panose="05000000000000000000" pitchFamily="2" charset="2"/>
              </a:rPr>
              <a:t>2</a:t>
            </a:r>
            <a:r>
              <a:rPr lang="en-US" altLang="en-US" sz="2600">
                <a:ea typeface="ＭＳ Ｐゴシック" panose="020B0600070205080204" pitchFamily="34" charset="-128"/>
                <a:sym typeface="Wingdings" panose="05000000000000000000" pitchFamily="2" charset="2"/>
              </a:rPr>
              <a:t> produced  bubbles form on leaf  leaf disk rises</a:t>
            </a:r>
            <a:endParaRPr lang="en-US" altLang="en-US" sz="2600">
              <a:ea typeface="ＭＳ Ｐゴシック" panose="020B0600070205080204" pitchFamily="34" charset="-128"/>
            </a:endParaRPr>
          </a:p>
          <a:p>
            <a:pPr lvl="1" eaLnBrk="1" hangingPunct="1"/>
            <a:r>
              <a:rPr lang="en-US" altLang="en-US" sz="2600">
                <a:ea typeface="ＭＳ Ｐゴシック" panose="020B0600070205080204" pitchFamily="34" charset="-128"/>
              </a:rPr>
              <a:t>Measure rate of photosynthesis by </a:t>
            </a:r>
            <a:r>
              <a:rPr lang="en-US" altLang="en-US" sz="2600">
                <a:solidFill>
                  <a:srgbClr val="FF0000"/>
                </a:solidFill>
                <a:ea typeface="ＭＳ Ｐゴシック" panose="020B0600070205080204" pitchFamily="34" charset="-128"/>
              </a:rPr>
              <a:t>O</a:t>
            </a:r>
            <a:r>
              <a:rPr lang="en-US" altLang="en-US" sz="2600" baseline="-25000">
                <a:solidFill>
                  <a:srgbClr val="FF0000"/>
                </a:solidFill>
                <a:ea typeface="ＭＳ Ｐゴシック" panose="020B0600070205080204" pitchFamily="34" charset="-128"/>
              </a:rPr>
              <a:t>2</a:t>
            </a:r>
            <a:r>
              <a:rPr lang="en-US" altLang="en-US" sz="2600">
                <a:solidFill>
                  <a:srgbClr val="FF0000"/>
                </a:solidFill>
                <a:ea typeface="ＭＳ Ｐゴシック" panose="020B0600070205080204" pitchFamily="34" charset="-128"/>
              </a:rPr>
              <a:t> production</a:t>
            </a:r>
          </a:p>
          <a:p>
            <a:pPr lvl="1" eaLnBrk="1" hangingPunct="1"/>
            <a:r>
              <a:rPr lang="en-US" altLang="en-US" sz="2600" u="sng">
                <a:ea typeface="ＭＳ Ｐゴシック" panose="020B0600070205080204" pitchFamily="34" charset="-128"/>
              </a:rPr>
              <a:t>Factors tested</a:t>
            </a:r>
            <a:r>
              <a:rPr lang="en-US" altLang="en-US" sz="2600">
                <a:ea typeface="ＭＳ Ｐゴシック" panose="020B0600070205080204" pitchFamily="34" charset="-128"/>
              </a:rPr>
              <a:t>: types of plants, light intensity, colors of leaves, pH of solutions</a:t>
            </a:r>
          </a:p>
          <a:p>
            <a:pPr lvl="2" eaLnBrk="1" hangingPunct="1"/>
            <a:endParaRPr lang="en-US" altLang="en-US" sz="2200">
              <a:ea typeface="ＭＳ Ｐゴシック" panose="020B0600070205080204" pitchFamily="34" charset="-128"/>
            </a:endParaRPr>
          </a:p>
        </p:txBody>
      </p:sp>
    </p:spTree>
    <p:extLst>
      <p:ext uri="{BB962C8B-B14F-4D97-AF65-F5344CB8AC3E}">
        <p14:creationId xmlns:p14="http://schemas.microsoft.com/office/powerpoint/2010/main" val="19347245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Plant Pigments &amp; Chromatography</a:t>
            </a:r>
          </a:p>
        </p:txBody>
      </p:sp>
      <p:pic>
        <p:nvPicPr>
          <p:cNvPr id="5222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1201" y="3365500"/>
            <a:ext cx="2951163" cy="313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5088" y="1441451"/>
            <a:ext cx="3687762"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8" descr="http://images.tutorvista.com/content/photosynthesis/leaf-pigments-paper-chromotography.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7864" y="1758951"/>
            <a:ext cx="3208337"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8152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1" y="919164"/>
            <a:ext cx="3089275" cy="250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8438" y="922339"/>
            <a:ext cx="5029200"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3560764"/>
            <a:ext cx="5792788" cy="329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7" name="Title 7"/>
          <p:cNvSpPr>
            <a:spLocks noGrp="1"/>
          </p:cNvSpPr>
          <p:nvPr>
            <p:ph type="title"/>
          </p:nvPr>
        </p:nvSpPr>
        <p:spPr>
          <a:xfrm>
            <a:off x="2063750" y="228600"/>
            <a:ext cx="7772400" cy="762000"/>
          </a:xfrm>
        </p:spPr>
        <p:txBody>
          <a:bodyPr/>
          <a:lstStyle/>
          <a:p>
            <a:r>
              <a:rPr lang="en-US" altLang="en-US">
                <a:ea typeface="ＭＳ Ｐゴシック" panose="020B0600070205080204" pitchFamily="34" charset="-128"/>
              </a:rPr>
              <a:t>Floating Disk Technique</a:t>
            </a:r>
          </a:p>
        </p:txBody>
      </p:sp>
    </p:spTree>
    <p:extLst>
      <p:ext uri="{BB962C8B-B14F-4D97-AF65-F5344CB8AC3E}">
        <p14:creationId xmlns:p14="http://schemas.microsoft.com/office/powerpoint/2010/main" val="10415742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300038"/>
            <a:ext cx="3551238"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299" name="Picture 2"/>
          <p:cNvPicPr>
            <a:picLocks noChangeAspect="1" noChangeArrowheads="1"/>
          </p:cNvPicPr>
          <p:nvPr/>
        </p:nvPicPr>
        <p:blipFill>
          <a:blip r:embed="rId3">
            <a:extLst>
              <a:ext uri="{28A0092B-C50C-407E-A947-70E740481C1C}">
                <a14:useLocalDpi xmlns:a14="http://schemas.microsoft.com/office/drawing/2010/main" val="0"/>
              </a:ext>
            </a:extLst>
          </a:blip>
          <a:srcRect r="60384"/>
          <a:stretch>
            <a:fillRect/>
          </a:stretch>
        </p:blipFill>
        <p:spPr bwMode="auto">
          <a:xfrm>
            <a:off x="1565275" y="3105151"/>
            <a:ext cx="2554288"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TextBox 1"/>
          <p:cNvSpPr txBox="1">
            <a:spLocks noChangeArrowheads="1"/>
          </p:cNvSpPr>
          <p:nvPr/>
        </p:nvSpPr>
        <p:spPr bwMode="auto">
          <a:xfrm>
            <a:off x="6407150" y="101601"/>
            <a:ext cx="4135438" cy="646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1800"/>
              <a:t>To make comparisons between experiments, a standard point of reference is needed. Repeated testing of this procedure has shown that the point at which 50% of the disks are floating (</a:t>
            </a:r>
            <a:r>
              <a:rPr lang="en-US" altLang="en-US" sz="1800">
                <a:solidFill>
                  <a:srgbClr val="FF0000"/>
                </a:solidFill>
              </a:rPr>
              <a:t>the median or ET</a:t>
            </a:r>
            <a:r>
              <a:rPr lang="en-US" altLang="en-US" sz="1800" baseline="-25000">
                <a:solidFill>
                  <a:srgbClr val="FF0000"/>
                </a:solidFill>
              </a:rPr>
              <a:t>50</a:t>
            </a:r>
            <a:r>
              <a:rPr lang="en-US" altLang="en-US" sz="1800"/>
              <a:t>) is a reliable and repeatable point of reference. In this case, the disks floating are counted at the end of each time interval. The median is chosen over the mean as the summary statistic. The median will generally provide a better estimate of the central tendency of the data because, on occasion, a disk fails to rise or takes a very long time to do so. A term coined by G. L Steucek and R. J Hill (1985) for this relationship is ET50, the estimated time for 50% of the disks to rise. That is, rate is a change in a variable over time. </a:t>
            </a:r>
            <a:r>
              <a:rPr lang="en-US" altLang="en-US" sz="1800">
                <a:solidFill>
                  <a:srgbClr val="FF0000"/>
                </a:solidFill>
              </a:rPr>
              <a:t>The time required for 50% of the leaf disks to float is represented as Effective Time = ET</a:t>
            </a:r>
            <a:r>
              <a:rPr lang="en-US" altLang="en-US" sz="1800" baseline="-25000">
                <a:solidFill>
                  <a:srgbClr val="FF0000"/>
                </a:solidFill>
              </a:rPr>
              <a:t>50</a:t>
            </a:r>
            <a:r>
              <a:rPr lang="en-US" altLang="en-US" sz="1800"/>
              <a:t>. </a:t>
            </a:r>
          </a:p>
        </p:txBody>
      </p:sp>
      <p:pic>
        <p:nvPicPr>
          <p:cNvPr id="55301" name="Picture 2"/>
          <p:cNvPicPr>
            <a:picLocks noChangeAspect="1" noChangeArrowheads="1"/>
          </p:cNvPicPr>
          <p:nvPr/>
        </p:nvPicPr>
        <p:blipFill>
          <a:blip r:embed="rId3">
            <a:extLst>
              <a:ext uri="{28A0092B-C50C-407E-A947-70E740481C1C}">
                <a14:useLocalDpi xmlns:a14="http://schemas.microsoft.com/office/drawing/2010/main" val="0"/>
              </a:ext>
            </a:extLst>
          </a:blip>
          <a:srcRect l="59686"/>
          <a:stretch>
            <a:fillRect/>
          </a:stretch>
        </p:blipFill>
        <p:spPr bwMode="auto">
          <a:xfrm>
            <a:off x="3924300" y="3198813"/>
            <a:ext cx="2484438"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7641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Group 11"/>
          <p:cNvGrpSpPr>
            <a:grpSpLocks/>
          </p:cNvGrpSpPr>
          <p:nvPr/>
        </p:nvGrpSpPr>
        <p:grpSpPr bwMode="auto">
          <a:xfrm>
            <a:off x="6602414" y="1271589"/>
            <a:ext cx="4079875" cy="2509837"/>
            <a:chOff x="3190" y="778"/>
            <a:chExt cx="2570" cy="1581"/>
          </a:xfrm>
        </p:grpSpPr>
        <p:pic>
          <p:nvPicPr>
            <p:cNvPr id="5632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0" y="778"/>
              <a:ext cx="2570" cy="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7" name="Rectangle 9"/>
            <p:cNvSpPr>
              <a:spLocks noChangeArrowheads="1"/>
            </p:cNvSpPr>
            <p:nvPr/>
          </p:nvSpPr>
          <p:spPr bwMode="auto">
            <a:xfrm>
              <a:off x="4927" y="1634"/>
              <a:ext cx="606" cy="2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endParaRPr lang="en-US" altLang="en-US" sz="4400" b="0">
                <a:solidFill>
                  <a:schemeClr val="tx1"/>
                </a:solidFill>
              </a:endParaRPr>
            </a:p>
          </p:txBody>
        </p:sp>
        <p:sp>
          <p:nvSpPr>
            <p:cNvPr id="56328" name="Rectangle 10"/>
            <p:cNvSpPr>
              <a:spLocks noChangeArrowheads="1"/>
            </p:cNvSpPr>
            <p:nvPr/>
          </p:nvSpPr>
          <p:spPr bwMode="auto">
            <a:xfrm>
              <a:off x="3257" y="786"/>
              <a:ext cx="328" cy="1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endParaRPr lang="en-US" altLang="en-US" sz="4400" b="0">
                <a:solidFill>
                  <a:schemeClr val="tx1"/>
                </a:solidFill>
              </a:endParaRPr>
            </a:p>
          </p:txBody>
        </p:sp>
      </p:grpSp>
      <p:pic>
        <p:nvPicPr>
          <p:cNvPr id="56323" name="Picture 5" descr="Firefox1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0538" y="3851275"/>
            <a:ext cx="181610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5: Photosynthesis</a:t>
            </a:r>
          </a:p>
        </p:txBody>
      </p:sp>
      <p:sp>
        <p:nvSpPr>
          <p:cNvPr id="56325" name="Rectangle 3" descr="Rectangle: Click to edit Master text styles&#10;Second level&#10;Third level&#10;Fourth level&#10;Fifth level"/>
          <p:cNvSpPr>
            <a:spLocks noGrp="1" noChangeArrowheads="1"/>
          </p:cNvSpPr>
          <p:nvPr>
            <p:ph type="body" idx="1"/>
          </p:nvPr>
        </p:nvSpPr>
        <p:spPr>
          <a:xfrm>
            <a:off x="2152650" y="1341439"/>
            <a:ext cx="7772400" cy="5246687"/>
          </a:xfrm>
        </p:spPr>
        <p:txBody>
          <a:bodyPr/>
          <a:lstStyle/>
          <a:p>
            <a:pPr eaLnBrk="1" hangingPunct="1">
              <a:lnSpc>
                <a:spcPct val="90000"/>
              </a:lnSpc>
            </a:pPr>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eaLnBrk="1" hangingPunct="1">
              <a:lnSpc>
                <a:spcPct val="90000"/>
              </a:lnSpc>
            </a:pPr>
            <a:r>
              <a:rPr lang="en-US" altLang="en-US">
                <a:ea typeface="ＭＳ Ｐゴシック" panose="020B0600070205080204" pitchFamily="34" charset="-128"/>
              </a:rPr>
              <a:t>photosynthesis</a:t>
            </a:r>
          </a:p>
          <a:p>
            <a:pPr lvl="1" eaLnBrk="1" hangingPunct="1">
              <a:lnSpc>
                <a:spcPct val="90000"/>
              </a:lnSpc>
            </a:pPr>
            <a:r>
              <a:rPr lang="en-US" altLang="en-US">
                <a:ea typeface="ＭＳ Ｐゴシック" panose="020B0600070205080204" pitchFamily="34" charset="-128"/>
              </a:rPr>
              <a:t>Photosystems II, I</a:t>
            </a:r>
          </a:p>
          <a:p>
            <a:pPr lvl="2" eaLnBrk="1" hangingPunct="1">
              <a:lnSpc>
                <a:spcPct val="90000"/>
              </a:lnSpc>
            </a:pPr>
            <a:r>
              <a:rPr lang="en-US" altLang="en-US">
                <a:ea typeface="ＭＳ Ｐゴシック" panose="020B0600070205080204" pitchFamily="34" charset="-128"/>
              </a:rPr>
              <a:t>H</a:t>
            </a:r>
            <a:r>
              <a:rPr lang="en-US" altLang="en-US" baseline="-25000">
                <a:ea typeface="ＭＳ Ｐゴシック" panose="020B0600070205080204" pitchFamily="34" charset="-128"/>
              </a:rPr>
              <a:t>2</a:t>
            </a:r>
            <a:r>
              <a:rPr lang="en-US" altLang="en-US">
                <a:ea typeface="ＭＳ Ｐゴシック" panose="020B0600070205080204" pitchFamily="34" charset="-128"/>
              </a:rPr>
              <a:t>O split, ATP, NADPH</a:t>
            </a:r>
          </a:p>
          <a:p>
            <a:pPr lvl="1" eaLnBrk="1" hangingPunct="1">
              <a:lnSpc>
                <a:spcPct val="90000"/>
              </a:lnSpc>
            </a:pPr>
            <a:r>
              <a:rPr lang="en-US" altLang="en-US">
                <a:ea typeface="ＭＳ Ｐゴシック" panose="020B0600070205080204" pitchFamily="34" charset="-128"/>
              </a:rPr>
              <a:t>chlorophylls &amp; other </a:t>
            </a:r>
            <a:br>
              <a:rPr lang="en-US" altLang="en-US">
                <a:ea typeface="ＭＳ Ｐゴシック" panose="020B0600070205080204" pitchFamily="34" charset="-128"/>
              </a:rPr>
            </a:br>
            <a:r>
              <a:rPr lang="en-US" altLang="en-US">
                <a:ea typeface="ＭＳ Ｐゴシック" panose="020B0600070205080204" pitchFamily="34" charset="-128"/>
              </a:rPr>
              <a:t>plant pigments</a:t>
            </a:r>
          </a:p>
          <a:p>
            <a:pPr lvl="2" eaLnBrk="1" hangingPunct="1">
              <a:lnSpc>
                <a:spcPct val="90000"/>
              </a:lnSpc>
            </a:pPr>
            <a:r>
              <a:rPr lang="en-US" altLang="en-US">
                <a:ea typeface="ＭＳ Ｐゴシック" panose="020B0600070205080204" pitchFamily="34" charset="-128"/>
              </a:rPr>
              <a:t>chlorophyll a</a:t>
            </a:r>
          </a:p>
          <a:p>
            <a:pPr lvl="2" eaLnBrk="1" hangingPunct="1">
              <a:lnSpc>
                <a:spcPct val="90000"/>
              </a:lnSpc>
            </a:pPr>
            <a:r>
              <a:rPr lang="en-US" altLang="en-US">
                <a:ea typeface="ＭＳ Ｐゴシック" panose="020B0600070205080204" pitchFamily="34" charset="-128"/>
              </a:rPr>
              <a:t>chlorophyll b</a:t>
            </a:r>
          </a:p>
          <a:p>
            <a:pPr lvl="2" eaLnBrk="1" hangingPunct="1">
              <a:lnSpc>
                <a:spcPct val="90000"/>
              </a:lnSpc>
            </a:pPr>
            <a:r>
              <a:rPr lang="en-US" altLang="en-US">
                <a:ea typeface="ＭＳ Ｐゴシック" panose="020B0600070205080204" pitchFamily="34" charset="-128"/>
              </a:rPr>
              <a:t>xanthophylls</a:t>
            </a:r>
          </a:p>
          <a:p>
            <a:pPr lvl="2" eaLnBrk="1" hangingPunct="1">
              <a:lnSpc>
                <a:spcPct val="90000"/>
              </a:lnSpc>
            </a:pPr>
            <a:r>
              <a:rPr lang="en-US" altLang="en-US">
                <a:ea typeface="ＭＳ Ｐゴシック" panose="020B0600070205080204" pitchFamily="34" charset="-128"/>
              </a:rPr>
              <a:t>carotenoids</a:t>
            </a:r>
          </a:p>
          <a:p>
            <a:pPr lvl="1" eaLnBrk="1" hangingPunct="1">
              <a:lnSpc>
                <a:spcPct val="90000"/>
              </a:lnSpc>
            </a:pPr>
            <a:r>
              <a:rPr lang="en-US" altLang="en-US">
                <a:ea typeface="ＭＳ Ｐゴシック" panose="020B0600070205080204" pitchFamily="34" charset="-128"/>
              </a:rPr>
              <a:t>experimental design</a:t>
            </a:r>
          </a:p>
          <a:p>
            <a:pPr lvl="2" eaLnBrk="1" hangingPunct="1">
              <a:lnSpc>
                <a:spcPct val="90000"/>
              </a:lnSpc>
            </a:pPr>
            <a:r>
              <a:rPr lang="en-US" altLang="en-US">
                <a:ea typeface="ＭＳ Ｐゴシック" panose="020B0600070205080204" pitchFamily="34" charset="-128"/>
              </a:rPr>
              <a:t>control vs. experimental</a:t>
            </a:r>
          </a:p>
        </p:txBody>
      </p:sp>
    </p:spTree>
    <p:extLst>
      <p:ext uri="{BB962C8B-B14F-4D97-AF65-F5344CB8AC3E}">
        <p14:creationId xmlns:p14="http://schemas.microsoft.com/office/powerpoint/2010/main" val="4014549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p:nvPr>
        </p:nvSpPr>
        <p:spPr/>
        <p:txBody>
          <a:bodyPr/>
          <a:lstStyle/>
          <a:p>
            <a:r>
              <a:rPr lang="en-US" altLang="en-US">
                <a:ea typeface="ＭＳ Ｐゴシック" panose="020B0600070205080204" pitchFamily="34" charset="-128"/>
              </a:rPr>
              <a:t>Lab 1: Artificial Selection</a:t>
            </a:r>
          </a:p>
        </p:txBody>
      </p:sp>
      <p:sp>
        <p:nvSpPr>
          <p:cNvPr id="9219" name="Content Placeholder 4" descr="Rectangle: Click to edit Master text styles&#10;Second level&#10;Third level&#10;Fourth level&#10;Fifth level"/>
          <p:cNvSpPr>
            <a:spLocks noGrp="1"/>
          </p:cNvSpPr>
          <p:nvPr>
            <p:ph idx="1"/>
          </p:nvPr>
        </p:nvSpPr>
        <p:spPr>
          <a:xfrm>
            <a:off x="2362200" y="1371600"/>
            <a:ext cx="8015288" cy="4419600"/>
          </a:xfrm>
        </p:spPr>
        <p:txBody>
          <a:bodyPr/>
          <a:lstStyle/>
          <a:p>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a:r>
              <a:rPr lang="en-US" altLang="en-US" b="0">
                <a:ea typeface="ＭＳ Ｐゴシック" panose="020B0600070205080204" pitchFamily="34" charset="-128"/>
              </a:rPr>
              <a:t>Use Wisconsin Fast Plants to perform artificial selection</a:t>
            </a:r>
          </a:p>
          <a:p>
            <a:pPr lvl="1"/>
            <a:r>
              <a:rPr lang="en-US" altLang="en-US" b="0">
                <a:ea typeface="ＭＳ Ｐゴシック" panose="020B0600070205080204" pitchFamily="34" charset="-128"/>
              </a:rPr>
              <a:t>Identify traits and variations in traits</a:t>
            </a:r>
          </a:p>
          <a:p>
            <a:pPr lvl="1"/>
            <a:r>
              <a:rPr lang="en-US" altLang="en-US" b="0">
                <a:ea typeface="ＭＳ Ｐゴシック" panose="020B0600070205080204" pitchFamily="34" charset="-128"/>
              </a:rPr>
              <a:t>Cross-pollinate (top 10%) for selected trait</a:t>
            </a:r>
          </a:p>
          <a:p>
            <a:pPr lvl="1"/>
            <a:r>
              <a:rPr lang="en-US" altLang="en-US" b="0">
                <a:ea typeface="ＭＳ Ｐゴシック" panose="020B0600070205080204" pitchFamily="34" charset="-128"/>
              </a:rPr>
              <a:t>Collect data for 2 generations (P and F</a:t>
            </a:r>
            <a:r>
              <a:rPr lang="en-US" altLang="en-US" b="0" baseline="-25000">
                <a:ea typeface="ＭＳ Ｐゴシック" panose="020B0600070205080204" pitchFamily="34" charset="-128"/>
              </a:rPr>
              <a:t>1</a:t>
            </a:r>
            <a:r>
              <a:rPr lang="en-US" altLang="en-US" b="0">
                <a:ea typeface="ＭＳ Ｐゴシック" panose="020B0600070205080204" pitchFamily="34" charset="-128"/>
              </a:rPr>
              <a:t>)</a:t>
            </a:r>
          </a:p>
          <a:p>
            <a:pPr lvl="1"/>
            <a:endParaRPr lang="en-US" altLang="en-US">
              <a:ea typeface="ＭＳ Ｐゴシック" panose="020B0600070205080204" pitchFamily="34" charset="-128"/>
            </a:endParaRPr>
          </a:p>
        </p:txBody>
      </p:sp>
      <p:pic>
        <p:nvPicPr>
          <p:cNvPr id="9220" name="Picture 2" descr="http://www.carolina.com/images/product/large/158800_l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3263" y="4502150"/>
            <a:ext cx="2146300"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8513" y="4378326"/>
            <a:ext cx="3619500"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55523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2276" y="277813"/>
            <a:ext cx="6519863"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42263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2276" y="277813"/>
            <a:ext cx="6519863"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TextBox 1"/>
          <p:cNvSpPr txBox="1">
            <a:spLocks noChangeArrowheads="1"/>
          </p:cNvSpPr>
          <p:nvPr/>
        </p:nvSpPr>
        <p:spPr bwMode="auto">
          <a:xfrm>
            <a:off x="7219950" y="5068889"/>
            <a:ext cx="28209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800">
                <a:solidFill>
                  <a:srgbClr val="FF0000"/>
                </a:solidFill>
              </a:rPr>
              <a:t>Answer is A</a:t>
            </a:r>
          </a:p>
        </p:txBody>
      </p:sp>
    </p:spTree>
    <p:extLst>
      <p:ext uri="{BB962C8B-B14F-4D97-AF65-F5344CB8AC3E}">
        <p14:creationId xmlns:p14="http://schemas.microsoft.com/office/powerpoint/2010/main" val="39941503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8726" y="3795714"/>
            <a:ext cx="7013575"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9738" y="512764"/>
            <a:ext cx="8761412"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65561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8864" y="2960689"/>
            <a:ext cx="7013575" cy="284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6588" y="120650"/>
            <a:ext cx="8761412" cy="28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4" name="TextBox 1"/>
          <p:cNvSpPr txBox="1">
            <a:spLocks noChangeArrowheads="1"/>
          </p:cNvSpPr>
          <p:nvPr/>
        </p:nvSpPr>
        <p:spPr bwMode="auto">
          <a:xfrm>
            <a:off x="8526464" y="2960689"/>
            <a:ext cx="2141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800">
                <a:solidFill>
                  <a:srgbClr val="FF0000"/>
                </a:solidFill>
              </a:rPr>
              <a:t>Answer is D</a:t>
            </a:r>
          </a:p>
        </p:txBody>
      </p:sp>
    </p:spTree>
    <p:extLst>
      <p:ext uri="{BB962C8B-B14F-4D97-AF65-F5344CB8AC3E}">
        <p14:creationId xmlns:p14="http://schemas.microsoft.com/office/powerpoint/2010/main" val="13400372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sp>
        <p:nvSpPr>
          <p:cNvPr id="62467" name="Rectangle 1027" descr="Rectangle: Click to edit Master text styles&#10;Second level&#10;Third level&#10;Fourth level&#10;Fifth level"/>
          <p:cNvSpPr>
            <a:spLocks noGrp="1" noChangeArrowheads="1"/>
          </p:cNvSpPr>
          <p:nvPr>
            <p:ph type="body" idx="1"/>
          </p:nvPr>
        </p:nvSpPr>
        <p:spPr>
          <a:xfrm>
            <a:off x="2246314" y="1371601"/>
            <a:ext cx="7888287" cy="2728913"/>
          </a:xfrm>
        </p:spPr>
        <p:txBody>
          <a:bodyPr/>
          <a:lstStyle/>
          <a:p>
            <a:pPr eaLnBrk="1" hangingPunct="1">
              <a:lnSpc>
                <a:spcPct val="90000"/>
              </a:lnSpc>
            </a:pPr>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eaLnBrk="1" hangingPunct="1">
              <a:lnSpc>
                <a:spcPct val="90000"/>
              </a:lnSpc>
            </a:pPr>
            <a:r>
              <a:rPr lang="en-US" altLang="en-US" b="0">
                <a:ea typeface="ＭＳ Ｐゴシック" panose="020B0600070205080204" pitchFamily="34" charset="-128"/>
              </a:rPr>
              <a:t>Respiration</a:t>
            </a:r>
          </a:p>
          <a:p>
            <a:pPr lvl="1" eaLnBrk="1" hangingPunct="1">
              <a:lnSpc>
                <a:spcPct val="90000"/>
              </a:lnSpc>
            </a:pPr>
            <a:r>
              <a:rPr lang="en-US" altLang="en-US" b="0">
                <a:ea typeface="ＭＳ Ｐゴシック" panose="020B0600070205080204" pitchFamily="34" charset="-128"/>
              </a:rPr>
              <a:t>Measure rate of respiration by:</a:t>
            </a:r>
          </a:p>
          <a:p>
            <a:pPr lvl="2" eaLnBrk="1" hangingPunct="1">
              <a:lnSpc>
                <a:spcPct val="90000"/>
              </a:lnSpc>
            </a:pPr>
            <a:r>
              <a:rPr lang="en-US" altLang="en-US" sz="2800">
                <a:ea typeface="ＭＳ Ｐゴシック" panose="020B0600070205080204" pitchFamily="34" charset="-128"/>
              </a:rPr>
              <a:t>O</a:t>
            </a:r>
            <a:r>
              <a:rPr lang="en-US" altLang="en-US" sz="2800" baseline="-25000">
                <a:ea typeface="ＭＳ Ｐゴシック" panose="020B0600070205080204" pitchFamily="34" charset="-128"/>
              </a:rPr>
              <a:t>2</a:t>
            </a:r>
            <a:r>
              <a:rPr lang="en-US" altLang="en-US" sz="2800">
                <a:ea typeface="ＭＳ Ｐゴシック" panose="020B0600070205080204" pitchFamily="34" charset="-128"/>
              </a:rPr>
              <a:t> consumption</a:t>
            </a:r>
          </a:p>
          <a:p>
            <a:pPr lvl="2" eaLnBrk="1" hangingPunct="1">
              <a:lnSpc>
                <a:spcPct val="90000"/>
              </a:lnSpc>
            </a:pPr>
            <a:r>
              <a:rPr lang="en-US" altLang="en-US" sz="2800">
                <a:ea typeface="ＭＳ Ｐゴシック" panose="020B0600070205080204" pitchFamily="34" charset="-128"/>
              </a:rPr>
              <a:t>CO</a:t>
            </a:r>
            <a:r>
              <a:rPr lang="en-US" altLang="en-US" sz="2800" baseline="-25000">
                <a:ea typeface="ＭＳ Ｐゴシック" panose="020B0600070205080204" pitchFamily="34" charset="-128"/>
              </a:rPr>
              <a:t>2</a:t>
            </a:r>
            <a:r>
              <a:rPr lang="en-US" altLang="en-US" sz="2800">
                <a:ea typeface="ＭＳ Ｐゴシック" panose="020B0600070205080204" pitchFamily="34" charset="-128"/>
              </a:rPr>
              <a:t> production</a:t>
            </a:r>
          </a:p>
        </p:txBody>
      </p:sp>
      <p:pic>
        <p:nvPicPr>
          <p:cNvPr id="6246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1814" y="4138613"/>
            <a:ext cx="8866187" cy="84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72446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sp>
        <p:nvSpPr>
          <p:cNvPr id="64515" name="Rectangle 3" descr="Rectangle: Click to edit Master text styles&#10;Second level&#10;Third level&#10;Fourth level&#10;Fifth level"/>
          <p:cNvSpPr>
            <a:spLocks noGrp="1" noChangeArrowheads="1"/>
          </p:cNvSpPr>
          <p:nvPr>
            <p:ph type="body" idx="1"/>
          </p:nvPr>
        </p:nvSpPr>
        <p:spPr>
          <a:noFill/>
        </p:spPr>
        <p:txBody>
          <a:bodyPr/>
          <a:lstStyle/>
          <a:p>
            <a:pPr eaLnBrk="1" hangingPunct="1"/>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eaLnBrk="1" hangingPunct="1"/>
            <a:r>
              <a:rPr lang="en-US" altLang="en-US" sz="2600">
                <a:ea typeface="ＭＳ Ｐゴシック" panose="020B0600070205080204" pitchFamily="34" charset="-128"/>
              </a:rPr>
              <a:t>Use </a:t>
            </a:r>
            <a:r>
              <a:rPr lang="en-US" altLang="en-US" sz="2600">
                <a:solidFill>
                  <a:srgbClr val="FF0000"/>
                </a:solidFill>
                <a:ea typeface="ＭＳ Ｐゴシック" panose="020B0600070205080204" pitchFamily="34" charset="-128"/>
              </a:rPr>
              <a:t>respirometer</a:t>
            </a:r>
            <a:endParaRPr lang="en-US" altLang="en-US" sz="2600">
              <a:ea typeface="ＭＳ Ｐゴシック" panose="020B0600070205080204" pitchFamily="34" charset="-128"/>
            </a:endParaRPr>
          </a:p>
          <a:p>
            <a:pPr lvl="1" eaLnBrk="1" hangingPunct="1"/>
            <a:r>
              <a:rPr lang="en-US" altLang="en-US" sz="2600">
                <a:ea typeface="ＭＳ Ｐゴシック" panose="020B0600070205080204" pitchFamily="34" charset="-128"/>
              </a:rPr>
              <a:t>Measure rate of respiration (</a:t>
            </a:r>
            <a:r>
              <a:rPr lang="en-US" altLang="en-US" sz="2600">
                <a:solidFill>
                  <a:srgbClr val="FF0000"/>
                </a:solidFill>
                <a:ea typeface="ＭＳ Ｐゴシック" panose="020B0600070205080204" pitchFamily="34" charset="-128"/>
              </a:rPr>
              <a:t>O</a:t>
            </a:r>
            <a:r>
              <a:rPr lang="en-US" altLang="en-US" sz="2600" baseline="-25000">
                <a:solidFill>
                  <a:srgbClr val="FF0000"/>
                </a:solidFill>
                <a:ea typeface="ＭＳ Ｐゴシック" panose="020B0600070205080204" pitchFamily="34" charset="-128"/>
              </a:rPr>
              <a:t>2</a:t>
            </a:r>
            <a:r>
              <a:rPr lang="en-US" altLang="en-US" sz="2600">
                <a:solidFill>
                  <a:srgbClr val="FF0000"/>
                </a:solidFill>
                <a:ea typeface="ＭＳ Ｐゴシック" panose="020B0600070205080204" pitchFamily="34" charset="-128"/>
              </a:rPr>
              <a:t> consumption</a:t>
            </a:r>
            <a:r>
              <a:rPr lang="en-US" altLang="en-US" sz="2600">
                <a:ea typeface="ＭＳ Ｐゴシック" panose="020B0600070205080204" pitchFamily="34" charset="-128"/>
              </a:rPr>
              <a:t>) in various seeds</a:t>
            </a:r>
          </a:p>
          <a:p>
            <a:pPr lvl="1" eaLnBrk="1" hangingPunct="1"/>
            <a:r>
              <a:rPr lang="en-US" altLang="en-US" sz="2600">
                <a:ea typeface="ＭＳ Ｐゴシック" panose="020B0600070205080204" pitchFamily="34" charset="-128"/>
              </a:rPr>
              <a:t>Factors tested:</a:t>
            </a:r>
          </a:p>
          <a:p>
            <a:pPr lvl="2" eaLnBrk="1" hangingPunct="1"/>
            <a:r>
              <a:rPr lang="en-US" altLang="en-US" b="0">
                <a:ea typeface="ＭＳ Ｐゴシック" panose="020B0600070205080204" pitchFamily="34" charset="-128"/>
              </a:rPr>
              <a:t>Non-germinating seeds</a:t>
            </a:r>
          </a:p>
          <a:p>
            <a:pPr lvl="2" eaLnBrk="1" hangingPunct="1"/>
            <a:r>
              <a:rPr lang="en-US" altLang="en-US" b="0">
                <a:ea typeface="ＭＳ Ｐゴシック" panose="020B0600070205080204" pitchFamily="34" charset="-128"/>
              </a:rPr>
              <a:t>Germinating seeds</a:t>
            </a:r>
          </a:p>
          <a:p>
            <a:pPr lvl="2" eaLnBrk="1" hangingPunct="1"/>
            <a:r>
              <a:rPr lang="en-US" altLang="en-US" b="0">
                <a:ea typeface="ＭＳ Ｐゴシック" panose="020B0600070205080204" pitchFamily="34" charset="-128"/>
              </a:rPr>
              <a:t>Effect of temperature</a:t>
            </a:r>
          </a:p>
          <a:p>
            <a:pPr lvl="2" eaLnBrk="1" hangingPunct="1"/>
            <a:r>
              <a:rPr lang="en-US" altLang="en-US" b="0">
                <a:ea typeface="ＭＳ Ｐゴシック" panose="020B0600070205080204" pitchFamily="34" charset="-128"/>
              </a:rPr>
              <a:t>Surface area of seeds</a:t>
            </a:r>
          </a:p>
          <a:p>
            <a:pPr lvl="2" eaLnBrk="1" hangingPunct="1"/>
            <a:r>
              <a:rPr lang="en-US" altLang="en-US" b="0">
                <a:ea typeface="ＭＳ Ｐゴシック" panose="020B0600070205080204" pitchFamily="34" charset="-128"/>
              </a:rPr>
              <a:t>Types of seeds</a:t>
            </a:r>
          </a:p>
          <a:p>
            <a:pPr lvl="2" eaLnBrk="1" hangingPunct="1"/>
            <a:r>
              <a:rPr lang="en-US" altLang="en-US" b="0">
                <a:ea typeface="ＭＳ Ｐゴシック" panose="020B0600070205080204" pitchFamily="34" charset="-128"/>
              </a:rPr>
              <a:t>Plants vs. animals</a:t>
            </a:r>
          </a:p>
        </p:txBody>
      </p:sp>
    </p:spTree>
    <p:extLst>
      <p:ext uri="{BB962C8B-B14F-4D97-AF65-F5344CB8AC3E}">
        <p14:creationId xmlns:p14="http://schemas.microsoft.com/office/powerpoint/2010/main" val="10876947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5050" y="528639"/>
            <a:ext cx="5994400" cy="613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90939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pic>
        <p:nvPicPr>
          <p:cNvPr id="6758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8039" y="4762500"/>
            <a:ext cx="3113087"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2064" y="4872039"/>
            <a:ext cx="3113087"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AutoShape 7"/>
          <p:cNvSpPr>
            <a:spLocks noChangeArrowheads="1"/>
          </p:cNvSpPr>
          <p:nvPr/>
        </p:nvSpPr>
        <p:spPr bwMode="auto">
          <a:xfrm>
            <a:off x="5537200" y="5218113"/>
            <a:ext cx="1377950" cy="468312"/>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E0000"/>
          </a:solidFill>
          <a:ln w="9525">
            <a:solidFill>
              <a:schemeClr val="tx1"/>
            </a:solidFill>
            <a:miter lim="800000"/>
            <a:headEnd/>
            <a:tailEnd/>
          </a:ln>
        </p:spPr>
        <p:txBody>
          <a:bodyPr wrap="none" anchor="ctr"/>
          <a:lstStyle/>
          <a:p>
            <a:endParaRPr lang="en-US"/>
          </a:p>
        </p:txBody>
      </p:sp>
      <p:pic>
        <p:nvPicPr>
          <p:cNvPr id="67590" name="Picture 10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6089" y="1441450"/>
            <a:ext cx="6454775" cy="322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6737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pic>
        <p:nvPicPr>
          <p:cNvPr id="6963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5401" y="1417639"/>
            <a:ext cx="4568825"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0476" y="4572001"/>
            <a:ext cx="4594225"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AutoShape 6"/>
          <p:cNvSpPr>
            <a:spLocks noChangeArrowheads="1"/>
          </p:cNvSpPr>
          <p:nvPr/>
        </p:nvSpPr>
        <p:spPr bwMode="auto">
          <a:xfrm>
            <a:off x="5640388" y="4138613"/>
            <a:ext cx="925512" cy="596900"/>
          </a:xfrm>
          <a:prstGeom prst="downArrow">
            <a:avLst>
              <a:gd name="adj1" fmla="val 50000"/>
              <a:gd name="adj2" fmla="val 25000"/>
            </a:avLst>
          </a:prstGeom>
          <a:solidFill>
            <a:srgbClr val="B90000"/>
          </a:solidFill>
          <a:ln w="9525">
            <a:solidFill>
              <a:schemeClr val="tx1"/>
            </a:solidFill>
            <a:miter lim="800000"/>
            <a:headEnd/>
            <a:tailEnd/>
          </a:ln>
        </p:spPr>
        <p:txBody>
          <a:bodyPr wrap="none" anchor="ct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endParaRPr lang="en-US" altLang="en-US" sz="4400" b="0">
              <a:solidFill>
                <a:schemeClr val="tx1"/>
              </a:solidFill>
            </a:endParaRPr>
          </a:p>
        </p:txBody>
      </p:sp>
    </p:spTree>
    <p:extLst>
      <p:ext uri="{BB962C8B-B14F-4D97-AF65-F5344CB8AC3E}">
        <p14:creationId xmlns:p14="http://schemas.microsoft.com/office/powerpoint/2010/main" val="12546837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sp>
        <p:nvSpPr>
          <p:cNvPr id="71683" name="Rectangle 3" descr="Rectangle: Click to edit Master text styles&#10;Second level&#10;Third level&#10;Fourth level&#10;Fifth level"/>
          <p:cNvSpPr>
            <a:spLocks noGrp="1" noChangeArrowheads="1"/>
          </p:cNvSpPr>
          <p:nvPr>
            <p:ph type="body" idx="1"/>
          </p:nvPr>
        </p:nvSpPr>
        <p:spPr>
          <a:xfrm>
            <a:off x="2082800" y="1139826"/>
            <a:ext cx="7772400" cy="2284413"/>
          </a:xfrm>
        </p:spPr>
        <p:txBody>
          <a:bodyPr/>
          <a:lstStyle/>
          <a:p>
            <a:pPr eaLnBrk="1" hangingPunct="1"/>
            <a:r>
              <a:rPr lang="en-US" altLang="en-US" sz="2400" u="sng">
                <a:ea typeface="ＭＳ Ｐゴシック" panose="020B0600070205080204" pitchFamily="34" charset="-128"/>
              </a:rPr>
              <a:t>Conclusions</a:t>
            </a:r>
            <a:r>
              <a:rPr lang="en-US" altLang="en-US" sz="2400">
                <a:ea typeface="ＭＳ Ｐゴシック" panose="020B0600070205080204" pitchFamily="34" charset="-128"/>
              </a:rPr>
              <a:t>:</a:t>
            </a:r>
          </a:p>
          <a:p>
            <a:pPr lvl="1" eaLnBrk="1" hangingPunct="1"/>
            <a:r>
              <a:rPr lang="en-US" altLang="en-US">
                <a:ea typeface="ＭＳ Ｐゴシック" panose="020B0600070205080204" pitchFamily="34" charset="-128"/>
                <a:sym typeface="Symbol" panose="05050102010706020507" pitchFamily="18" charset="2"/>
              </a:rPr>
              <a:t></a:t>
            </a:r>
            <a:r>
              <a:rPr lang="en-US" altLang="en-US">
                <a:ea typeface="ＭＳ Ｐゴシック" panose="020B0600070205080204" pitchFamily="34" charset="-128"/>
              </a:rPr>
              <a:t>temp = </a:t>
            </a:r>
            <a:r>
              <a:rPr lang="en-US" altLang="en-US">
                <a:ea typeface="ＭＳ Ｐゴシック" panose="020B0600070205080204" pitchFamily="34" charset="-128"/>
                <a:sym typeface="Symbol" panose="05050102010706020507" pitchFamily="18" charset="2"/>
              </a:rPr>
              <a:t></a:t>
            </a:r>
            <a:r>
              <a:rPr lang="en-US" altLang="en-US">
                <a:ea typeface="ＭＳ Ｐゴシック" panose="020B0600070205080204" pitchFamily="34" charset="-128"/>
              </a:rPr>
              <a:t>respiration</a:t>
            </a:r>
          </a:p>
          <a:p>
            <a:pPr lvl="1" eaLnBrk="1" hangingPunct="1"/>
            <a:r>
              <a:rPr lang="en-US" altLang="en-US">
                <a:ea typeface="ＭＳ Ｐゴシック" panose="020B0600070205080204" pitchFamily="34" charset="-128"/>
                <a:sym typeface="Symbol" panose="05050102010706020507" pitchFamily="18" charset="2"/>
              </a:rPr>
              <a:t></a:t>
            </a:r>
            <a:r>
              <a:rPr lang="en-US" altLang="en-US">
                <a:ea typeface="ＭＳ Ｐゴシック" panose="020B0600070205080204" pitchFamily="34" charset="-128"/>
              </a:rPr>
              <a:t>germination = </a:t>
            </a:r>
            <a:r>
              <a:rPr lang="en-US" altLang="en-US">
                <a:ea typeface="ＭＳ Ｐゴシック" panose="020B0600070205080204" pitchFamily="34" charset="-128"/>
                <a:sym typeface="Symbol" panose="05050102010706020507" pitchFamily="18" charset="2"/>
              </a:rPr>
              <a:t></a:t>
            </a:r>
            <a:r>
              <a:rPr lang="en-US" altLang="en-US">
                <a:ea typeface="ＭＳ Ｐゴシック" panose="020B0600070205080204" pitchFamily="34" charset="-128"/>
              </a:rPr>
              <a:t>respiration</a:t>
            </a:r>
          </a:p>
          <a:p>
            <a:pPr lvl="1" eaLnBrk="1" hangingPunct="1"/>
            <a:r>
              <a:rPr lang="en-US" altLang="en-US">
                <a:ea typeface="ＭＳ Ｐゴシック" panose="020B0600070205080204" pitchFamily="34" charset="-128"/>
              </a:rPr>
              <a:t>Animal respiration &gt; plant respiration</a:t>
            </a:r>
          </a:p>
          <a:p>
            <a:pPr lvl="1" eaLnBrk="1" hangingPunct="1"/>
            <a:r>
              <a:rPr lang="en-US" altLang="en-US">
                <a:ea typeface="ＭＳ Ｐゴシック" panose="020B0600070205080204" pitchFamily="34" charset="-128"/>
                <a:sym typeface="Symbol" panose="05050102010706020507" pitchFamily="18" charset="2"/>
              </a:rPr>
              <a:t> surface area =  respiration</a:t>
            </a:r>
            <a:endParaRPr lang="en-US" altLang="en-US">
              <a:ea typeface="ＭＳ Ｐゴシック" panose="020B0600070205080204" pitchFamily="34" charset="-128"/>
            </a:endParaRPr>
          </a:p>
          <a:p>
            <a:pPr lvl="1" eaLnBrk="1" hangingPunct="1"/>
            <a:endParaRPr lang="en-US" altLang="en-US">
              <a:ea typeface="ＭＳ Ｐゴシック" panose="020B0600070205080204" pitchFamily="34" charset="-128"/>
            </a:endParaRPr>
          </a:p>
        </p:txBody>
      </p:sp>
      <p:pic>
        <p:nvPicPr>
          <p:cNvPr id="7168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0088" y="3200400"/>
            <a:ext cx="5218112"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5" name="Rectangle 6"/>
          <p:cNvSpPr>
            <a:spLocks noChangeArrowheads="1"/>
          </p:cNvSpPr>
          <p:nvPr/>
        </p:nvSpPr>
        <p:spPr bwMode="auto">
          <a:xfrm>
            <a:off x="2082801" y="4879975"/>
            <a:ext cx="21320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200">
                <a:solidFill>
                  <a:schemeClr val="tx2"/>
                </a:solidFill>
                <a:sym typeface="Symbol" panose="05050102010706020507" pitchFamily="18" charset="2"/>
              </a:rPr>
              <a:t>Calculate Rate</a:t>
            </a:r>
            <a:endParaRPr lang="en-US" altLang="en-US" sz="2200">
              <a:solidFill>
                <a:schemeClr val="tx2"/>
              </a:solidFill>
            </a:endParaRPr>
          </a:p>
        </p:txBody>
      </p:sp>
    </p:spTree>
    <p:extLst>
      <p:ext uri="{BB962C8B-B14F-4D97-AF65-F5344CB8AC3E}">
        <p14:creationId xmlns:p14="http://schemas.microsoft.com/office/powerpoint/2010/main" val="1959903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7326" y="1573213"/>
            <a:ext cx="684847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itle 4"/>
          <p:cNvSpPr>
            <a:spLocks noGrp="1"/>
          </p:cNvSpPr>
          <p:nvPr>
            <p:ph type="title"/>
          </p:nvPr>
        </p:nvSpPr>
        <p:spPr>
          <a:xfrm>
            <a:off x="2133600" y="492125"/>
            <a:ext cx="7772400" cy="762000"/>
          </a:xfrm>
        </p:spPr>
        <p:txBody>
          <a:bodyPr>
            <a:normAutofit fontScale="90000"/>
          </a:bodyPr>
          <a:lstStyle/>
          <a:p>
            <a:r>
              <a:rPr lang="en-US" altLang="en-US">
                <a:ea typeface="ＭＳ Ｐゴシック" panose="020B0600070205080204" pitchFamily="34" charset="-128"/>
              </a:rPr>
              <a:t>Sample Histogram of a Population</a:t>
            </a:r>
          </a:p>
        </p:txBody>
      </p:sp>
    </p:spTree>
    <p:extLst>
      <p:ext uri="{BB962C8B-B14F-4D97-AF65-F5344CB8AC3E}">
        <p14:creationId xmlns:p14="http://schemas.microsoft.com/office/powerpoint/2010/main" val="27705199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1293814"/>
            <a:ext cx="7389812"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a:xfrm>
            <a:off x="2133600" y="685800"/>
            <a:ext cx="7772400" cy="762000"/>
          </a:xfrm>
          <a:prstGeom prst="rect">
            <a:avLst/>
          </a:prstGeom>
        </p:spPr>
        <p:txBody>
          <a:bodyPr/>
          <a:lstStyle/>
          <a:p>
            <a:pPr eaLnBrk="1" hangingPunct="1">
              <a:defRPr/>
            </a:pPr>
            <a:r>
              <a:rPr lang="en-US" sz="3600" b="1" kern="0">
                <a:solidFill>
                  <a:schemeClr val="tx2"/>
                </a:solidFill>
                <a:latin typeface="+mj-lt"/>
                <a:ea typeface="+mj-ea"/>
                <a:cs typeface="+mj-cs"/>
              </a:rPr>
              <a:t>Lab 6: Cellular Respiration</a:t>
            </a:r>
            <a:endParaRPr lang="en-US" sz="3600" b="1" kern="0" dirty="0">
              <a:solidFill>
                <a:schemeClr val="tx2"/>
              </a:solidFill>
              <a:latin typeface="+mj-lt"/>
              <a:ea typeface="+mj-ea"/>
              <a:cs typeface="+mj-cs"/>
            </a:endParaRPr>
          </a:p>
        </p:txBody>
      </p:sp>
    </p:spTree>
    <p:extLst>
      <p:ext uri="{BB962C8B-B14F-4D97-AF65-F5344CB8AC3E}">
        <p14:creationId xmlns:p14="http://schemas.microsoft.com/office/powerpoint/2010/main" val="32125204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725" y="225425"/>
            <a:ext cx="7035800" cy="636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85857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725" y="225425"/>
            <a:ext cx="7035800" cy="636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TextBox 1"/>
          <p:cNvSpPr txBox="1">
            <a:spLocks noChangeArrowheads="1"/>
          </p:cNvSpPr>
          <p:nvPr/>
        </p:nvSpPr>
        <p:spPr bwMode="auto">
          <a:xfrm>
            <a:off x="7729539" y="5461001"/>
            <a:ext cx="2611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A</a:t>
            </a:r>
          </a:p>
        </p:txBody>
      </p:sp>
    </p:spTree>
    <p:extLst>
      <p:ext uri="{BB962C8B-B14F-4D97-AF65-F5344CB8AC3E}">
        <p14:creationId xmlns:p14="http://schemas.microsoft.com/office/powerpoint/2010/main" val="38953469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0289" y="1330326"/>
            <a:ext cx="8167687"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97392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0289" y="1330326"/>
            <a:ext cx="8167687"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TextBox 2"/>
          <p:cNvSpPr txBox="1">
            <a:spLocks noChangeArrowheads="1"/>
          </p:cNvSpPr>
          <p:nvPr/>
        </p:nvSpPr>
        <p:spPr bwMode="auto">
          <a:xfrm>
            <a:off x="4881564" y="587376"/>
            <a:ext cx="2611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A</a:t>
            </a:r>
          </a:p>
        </p:txBody>
      </p:sp>
    </p:spTree>
    <p:extLst>
      <p:ext uri="{BB962C8B-B14F-4D97-AF65-F5344CB8AC3E}">
        <p14:creationId xmlns:p14="http://schemas.microsoft.com/office/powerpoint/2010/main" val="2402820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7913" y="1411289"/>
            <a:ext cx="8012112"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8906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7913" y="1411289"/>
            <a:ext cx="8012112"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TextBox 2"/>
          <p:cNvSpPr txBox="1">
            <a:spLocks noChangeArrowheads="1"/>
          </p:cNvSpPr>
          <p:nvPr/>
        </p:nvSpPr>
        <p:spPr bwMode="auto">
          <a:xfrm>
            <a:off x="4881564" y="587376"/>
            <a:ext cx="2611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C</a:t>
            </a:r>
          </a:p>
        </p:txBody>
      </p:sp>
    </p:spTree>
    <p:extLst>
      <p:ext uri="{BB962C8B-B14F-4D97-AF65-F5344CB8AC3E}">
        <p14:creationId xmlns:p14="http://schemas.microsoft.com/office/powerpoint/2010/main" val="38850725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sp>
        <p:nvSpPr>
          <p:cNvPr id="80899" name="Rectangle 1027" descr="Rectangle: Click to edit Master text styles&#10;Second level&#10;Third level&#10;Fourth level&#10;Fifth level"/>
          <p:cNvSpPr>
            <a:spLocks noGrp="1" noChangeArrowheads="1"/>
          </p:cNvSpPr>
          <p:nvPr>
            <p:ph type="body" idx="1"/>
          </p:nvPr>
        </p:nvSpPr>
        <p:spPr>
          <a:xfrm>
            <a:off x="2238375" y="1371601"/>
            <a:ext cx="8110538" cy="5294313"/>
          </a:xfrm>
          <a:solidFill>
            <a:schemeClr val="bg1"/>
          </a:solidFill>
        </p:spPr>
        <p:txBody>
          <a:bodyPr>
            <a:normAutofit lnSpcReduction="10000"/>
          </a:bodyPr>
          <a:lstStyle/>
          <a:p>
            <a:pPr marL="0" indent="0">
              <a:buNone/>
            </a:pPr>
            <a:r>
              <a:rPr lang="en-US" altLang="en-US" sz="1600">
                <a:solidFill>
                  <a:schemeClr val="tx2"/>
                </a:solidFill>
                <a:ea typeface="ＭＳ Ｐゴシック" panose="020B0600070205080204" pitchFamily="34" charset="-128"/>
              </a:rPr>
              <a:t>ESSAY 1990</a:t>
            </a:r>
            <a:endParaRPr lang="en-US" altLang="en-US" sz="1500">
              <a:ea typeface="ＭＳ Ｐゴシック" panose="020B0600070205080204" pitchFamily="34" charset="-128"/>
            </a:endParaRPr>
          </a:p>
          <a:p>
            <a:pPr marL="0" indent="0">
              <a:buNone/>
            </a:pPr>
            <a:r>
              <a:rPr lang="en-US" altLang="en-US" sz="1500">
                <a:ea typeface="ＭＳ Ｐゴシック" panose="020B0600070205080204" pitchFamily="34" charset="-128"/>
              </a:rPr>
              <a:t>The results below are measurements of cumulative oxygen consumption by germinating and dry seeds. Gas volume measurements were corrected for changes in temperature and pressure.</a:t>
            </a: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403225" lvl="1" indent="-288925">
              <a:buNone/>
            </a:pPr>
            <a:r>
              <a:rPr lang="en-US" altLang="en-US" sz="1500">
                <a:solidFill>
                  <a:srgbClr val="0F116A"/>
                </a:solidFill>
                <a:ea typeface="ＭＳ Ｐゴシック" panose="020B0600070205080204" pitchFamily="34" charset="-128"/>
              </a:rPr>
              <a:t>a.  Plot the results for the germinating seeds at 22°C and 10°C. </a:t>
            </a:r>
          </a:p>
          <a:p>
            <a:pPr marL="403225" lvl="1" indent="-288925">
              <a:buNone/>
            </a:pPr>
            <a:r>
              <a:rPr lang="en-US" altLang="en-US" sz="1500">
                <a:solidFill>
                  <a:srgbClr val="0F116A"/>
                </a:solidFill>
                <a:ea typeface="ＭＳ Ｐゴシック" panose="020B0600070205080204" pitchFamily="34" charset="-128"/>
              </a:rPr>
              <a:t>b.  Calculate the rate of oxygen consumption for the germinating seeds at 22°C, using the time interval between 10 and 20 minutes. </a:t>
            </a:r>
          </a:p>
          <a:p>
            <a:pPr marL="403225" lvl="1" indent="-288925">
              <a:buNone/>
            </a:pPr>
            <a:r>
              <a:rPr lang="en-US" altLang="en-US" sz="1500">
                <a:solidFill>
                  <a:srgbClr val="0F116A"/>
                </a:solidFill>
                <a:ea typeface="ＭＳ Ｐゴシック" panose="020B0600070205080204" pitchFamily="34" charset="-128"/>
              </a:rPr>
              <a:t>c.  Account for the differences in oxygen consumption observed between: </a:t>
            </a:r>
          </a:p>
          <a:p>
            <a:pPr marL="403225" lvl="1" indent="-288925">
              <a:buNone/>
            </a:pPr>
            <a:r>
              <a:rPr lang="en-US" altLang="en-US" sz="1500">
                <a:solidFill>
                  <a:srgbClr val="0F116A"/>
                </a:solidFill>
                <a:ea typeface="ＭＳ Ｐゴシック" panose="020B0600070205080204" pitchFamily="34" charset="-128"/>
              </a:rPr>
              <a:t>	  1. germinating seeds at 22°C and at 10°C</a:t>
            </a:r>
          </a:p>
          <a:p>
            <a:pPr marL="403225" lvl="1" indent="-288925">
              <a:buNone/>
            </a:pPr>
            <a:r>
              <a:rPr lang="en-US" altLang="en-US" sz="1500">
                <a:solidFill>
                  <a:srgbClr val="0F116A"/>
                </a:solidFill>
                <a:ea typeface="ＭＳ Ｐゴシック" panose="020B0600070205080204" pitchFamily="34" charset="-128"/>
              </a:rPr>
              <a:t>	  2. germinating seeds and dry seeds. </a:t>
            </a:r>
          </a:p>
          <a:p>
            <a:pPr marL="403225" lvl="1" indent="-288925">
              <a:buNone/>
            </a:pPr>
            <a:r>
              <a:rPr lang="en-US" altLang="en-US" sz="1500">
                <a:solidFill>
                  <a:srgbClr val="0F116A"/>
                </a:solidFill>
                <a:ea typeface="ＭＳ Ｐゴシック" panose="020B0600070205080204" pitchFamily="34" charset="-128"/>
              </a:rPr>
              <a:t>d.  Describe the essential features of an experimental apparatus that could be used to measure oxygen consumption by a small organism. Explain why each of these features is necessary.</a:t>
            </a:r>
          </a:p>
        </p:txBody>
      </p:sp>
      <p:graphicFrame>
        <p:nvGraphicFramePr>
          <p:cNvPr id="2111606" name="Group 1142"/>
          <p:cNvGraphicFramePr>
            <a:graphicFrameLocks noGrp="1"/>
          </p:cNvGraphicFramePr>
          <p:nvPr/>
        </p:nvGraphicFramePr>
        <p:xfrm>
          <a:off x="2763839" y="2341564"/>
          <a:ext cx="6719887" cy="1920876"/>
        </p:xfrm>
        <a:graphic>
          <a:graphicData uri="http://schemas.openxmlformats.org/drawingml/2006/table">
            <a:tbl>
              <a:tblPr/>
              <a:tblGrid>
                <a:gridCol w="3556000">
                  <a:extLst>
                    <a:ext uri="{9D8B030D-6E8A-4147-A177-3AD203B41FA5}">
                      <a16:colId xmlns:a16="http://schemas.microsoft.com/office/drawing/2014/main" val="552492636"/>
                    </a:ext>
                  </a:extLst>
                </a:gridCol>
                <a:gridCol w="630237">
                  <a:extLst>
                    <a:ext uri="{9D8B030D-6E8A-4147-A177-3AD203B41FA5}">
                      <a16:colId xmlns:a16="http://schemas.microsoft.com/office/drawing/2014/main" val="943238341"/>
                    </a:ext>
                  </a:extLst>
                </a:gridCol>
                <a:gridCol w="636588">
                  <a:extLst>
                    <a:ext uri="{9D8B030D-6E8A-4147-A177-3AD203B41FA5}">
                      <a16:colId xmlns:a16="http://schemas.microsoft.com/office/drawing/2014/main" val="4111391453"/>
                    </a:ext>
                  </a:extLst>
                </a:gridCol>
                <a:gridCol w="630237">
                  <a:extLst>
                    <a:ext uri="{9D8B030D-6E8A-4147-A177-3AD203B41FA5}">
                      <a16:colId xmlns:a16="http://schemas.microsoft.com/office/drawing/2014/main" val="3909653857"/>
                    </a:ext>
                  </a:extLst>
                </a:gridCol>
                <a:gridCol w="636588">
                  <a:extLst>
                    <a:ext uri="{9D8B030D-6E8A-4147-A177-3AD203B41FA5}">
                      <a16:colId xmlns:a16="http://schemas.microsoft.com/office/drawing/2014/main" val="4139471074"/>
                    </a:ext>
                  </a:extLst>
                </a:gridCol>
                <a:gridCol w="630237">
                  <a:extLst>
                    <a:ext uri="{9D8B030D-6E8A-4147-A177-3AD203B41FA5}">
                      <a16:colId xmlns:a16="http://schemas.microsoft.com/office/drawing/2014/main" val="677187963"/>
                    </a:ext>
                  </a:extLst>
                </a:gridCol>
              </a:tblGrid>
              <a:tr h="320146">
                <a:tc gridSpan="6">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Cumulative Oxygen Consumed (mL)</a:t>
                      </a:r>
                    </a:p>
                  </a:txBody>
                  <a:tcPr marT="45735" marB="45735"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7011718"/>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Time (minutes)</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30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40</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1500945"/>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Germinating seeds 22°C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8.8</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16.0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23.7</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32.0</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06000373"/>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Dry Seeds (non-germinating) 22°C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3938657"/>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Germinating Seeds 10°C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2.9</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6.2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9.4</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12.5</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7194706"/>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Dry Seeds (non-germinating) 10°C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47748455"/>
                  </a:ext>
                </a:extLst>
              </a:tr>
            </a:tbl>
          </a:graphicData>
        </a:graphic>
      </p:graphicFrame>
    </p:spTree>
    <p:extLst>
      <p:ext uri="{BB962C8B-B14F-4D97-AF65-F5344CB8AC3E}">
        <p14:creationId xmlns:p14="http://schemas.microsoft.com/office/powerpoint/2010/main" val="3969547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sp>
        <p:nvSpPr>
          <p:cNvPr id="74755" name="Rectangle 1027" descr="Rectangle: Click to edit Master text styles&#10;Second level&#10;Third level&#10;Fourth level&#10;Fifth level"/>
          <p:cNvSpPr>
            <a:spLocks noGrp="1" noChangeArrowheads="1"/>
          </p:cNvSpPr>
          <p:nvPr>
            <p:ph type="body" idx="1"/>
          </p:nvPr>
        </p:nvSpPr>
        <p:spPr>
          <a:xfrm>
            <a:off x="2238375" y="1346201"/>
            <a:ext cx="8110538" cy="4995863"/>
          </a:xfrm>
          <a:solidFill>
            <a:schemeClr val="bg1"/>
          </a:solidFill>
        </p:spPr>
        <p:txBody>
          <a:bodyPr/>
          <a:lstStyle/>
          <a:p>
            <a:pPr marL="0" indent="0">
              <a:buNone/>
              <a:defRPr/>
            </a:pPr>
            <a:endParaRPr lang="en-US" altLang="en-US" sz="1500" dirty="0">
              <a:ea typeface="ＭＳ Ｐゴシック" panose="020B0600070205080204" pitchFamily="34" charset="-128"/>
            </a:endParaRPr>
          </a:p>
          <a:p>
            <a:pPr marL="0" indent="0">
              <a:buNone/>
              <a:defRPr/>
            </a:pPr>
            <a:endParaRPr lang="en-US" altLang="en-US" sz="1500" dirty="0">
              <a:ea typeface="ＭＳ Ｐゴシック" panose="020B0600070205080204" pitchFamily="34" charset="-128"/>
            </a:endParaRPr>
          </a:p>
          <a:p>
            <a:pPr marL="0" indent="0">
              <a:buNone/>
              <a:defRPr/>
            </a:pPr>
            <a:endParaRPr lang="en-US" altLang="en-US" sz="1500" dirty="0">
              <a:ea typeface="ＭＳ Ｐゴシック" panose="020B0600070205080204" pitchFamily="34" charset="-128"/>
            </a:endParaRPr>
          </a:p>
          <a:p>
            <a:pPr marL="0" indent="0">
              <a:buNone/>
              <a:defRPr/>
            </a:pPr>
            <a:endParaRPr lang="en-US" altLang="en-US" sz="1500" dirty="0">
              <a:ea typeface="ＭＳ Ｐゴシック" panose="020B0600070205080204" pitchFamily="34" charset="-128"/>
            </a:endParaRPr>
          </a:p>
          <a:p>
            <a:pPr marL="0" indent="0">
              <a:buNone/>
              <a:defRPr/>
            </a:pPr>
            <a:endParaRPr lang="en-US" altLang="en-US" sz="1500" dirty="0">
              <a:ea typeface="ＭＳ Ｐゴシック" panose="020B0600070205080204" pitchFamily="34" charset="-128"/>
            </a:endParaRPr>
          </a:p>
          <a:p>
            <a:pPr marL="0" indent="0">
              <a:buNone/>
              <a:defRPr/>
            </a:pPr>
            <a:endParaRPr lang="en-US" altLang="en-US" sz="1500" dirty="0">
              <a:ea typeface="ＭＳ Ｐゴシック" panose="020B0600070205080204" pitchFamily="34" charset="-128"/>
            </a:endParaRPr>
          </a:p>
          <a:p>
            <a:pPr marL="0" indent="0">
              <a:buNone/>
              <a:defRPr/>
            </a:pPr>
            <a:endParaRPr lang="en-US" altLang="en-US" sz="1500" dirty="0">
              <a:ea typeface="ＭＳ Ｐゴシック" panose="020B0600070205080204" pitchFamily="34" charset="-128"/>
            </a:endParaRPr>
          </a:p>
          <a:p>
            <a:pPr marL="0" indent="0">
              <a:buNone/>
              <a:defRPr/>
            </a:pPr>
            <a:endParaRPr lang="en-US" altLang="en-US" sz="1500" dirty="0">
              <a:ea typeface="ＭＳ Ｐゴシック" panose="020B0600070205080204" pitchFamily="34" charset="-128"/>
            </a:endParaRPr>
          </a:p>
          <a:p>
            <a:pPr marL="114300" lvl="1" indent="0">
              <a:buNone/>
              <a:defRPr/>
            </a:pPr>
            <a:r>
              <a:rPr lang="en-US" altLang="en-US" sz="1500" dirty="0">
                <a:solidFill>
                  <a:srgbClr val="0F116A"/>
                </a:solidFill>
                <a:ea typeface="ＭＳ Ｐゴシック" panose="020B0600070205080204" pitchFamily="34" charset="-128"/>
              </a:rPr>
              <a:t>a. Plot the results for the </a:t>
            </a:r>
          </a:p>
          <a:p>
            <a:pPr marL="114300" lvl="1" indent="0">
              <a:buNone/>
              <a:defRPr/>
            </a:pPr>
            <a:r>
              <a:rPr lang="en-US" altLang="en-US" sz="1500" dirty="0">
                <a:solidFill>
                  <a:srgbClr val="0F116A"/>
                </a:solidFill>
                <a:ea typeface="ＭＳ Ｐゴシック" panose="020B0600070205080204" pitchFamily="34" charset="-128"/>
              </a:rPr>
              <a:t>germinating seeds at </a:t>
            </a:r>
          </a:p>
          <a:p>
            <a:pPr marL="114300" lvl="1" indent="0">
              <a:buNone/>
              <a:defRPr/>
            </a:pPr>
            <a:r>
              <a:rPr lang="en-US" altLang="en-US" sz="1500" dirty="0">
                <a:solidFill>
                  <a:srgbClr val="0F116A"/>
                </a:solidFill>
                <a:ea typeface="ＭＳ Ｐゴシック" panose="020B0600070205080204" pitchFamily="34" charset="-128"/>
              </a:rPr>
              <a:t>22°C and 10°C. </a:t>
            </a:r>
          </a:p>
          <a:p>
            <a:pPr marL="403225" lvl="1" indent="-288925">
              <a:buNone/>
              <a:defRPr/>
            </a:pPr>
            <a:endParaRPr lang="en-US" altLang="en-US" sz="1500" dirty="0">
              <a:solidFill>
                <a:srgbClr val="0F116A"/>
              </a:solidFill>
              <a:ea typeface="ＭＳ Ｐゴシック" panose="020B0600070205080204" pitchFamily="34" charset="-128"/>
            </a:endParaRPr>
          </a:p>
        </p:txBody>
      </p:sp>
      <p:graphicFrame>
        <p:nvGraphicFramePr>
          <p:cNvPr id="2111606" name="Group 1142"/>
          <p:cNvGraphicFramePr>
            <a:graphicFrameLocks noGrp="1"/>
          </p:cNvGraphicFramePr>
          <p:nvPr/>
        </p:nvGraphicFramePr>
        <p:xfrm>
          <a:off x="2371725" y="1346201"/>
          <a:ext cx="6719888" cy="1920876"/>
        </p:xfrm>
        <a:graphic>
          <a:graphicData uri="http://schemas.openxmlformats.org/drawingml/2006/table">
            <a:tbl>
              <a:tblPr/>
              <a:tblGrid>
                <a:gridCol w="3556001">
                  <a:extLst>
                    <a:ext uri="{9D8B030D-6E8A-4147-A177-3AD203B41FA5}">
                      <a16:colId xmlns:a16="http://schemas.microsoft.com/office/drawing/2014/main" val="552492636"/>
                    </a:ext>
                  </a:extLst>
                </a:gridCol>
                <a:gridCol w="630237">
                  <a:extLst>
                    <a:ext uri="{9D8B030D-6E8A-4147-A177-3AD203B41FA5}">
                      <a16:colId xmlns:a16="http://schemas.microsoft.com/office/drawing/2014/main" val="943238341"/>
                    </a:ext>
                  </a:extLst>
                </a:gridCol>
                <a:gridCol w="636588">
                  <a:extLst>
                    <a:ext uri="{9D8B030D-6E8A-4147-A177-3AD203B41FA5}">
                      <a16:colId xmlns:a16="http://schemas.microsoft.com/office/drawing/2014/main" val="4111391453"/>
                    </a:ext>
                  </a:extLst>
                </a:gridCol>
                <a:gridCol w="630237">
                  <a:extLst>
                    <a:ext uri="{9D8B030D-6E8A-4147-A177-3AD203B41FA5}">
                      <a16:colId xmlns:a16="http://schemas.microsoft.com/office/drawing/2014/main" val="3909653857"/>
                    </a:ext>
                  </a:extLst>
                </a:gridCol>
                <a:gridCol w="636588">
                  <a:extLst>
                    <a:ext uri="{9D8B030D-6E8A-4147-A177-3AD203B41FA5}">
                      <a16:colId xmlns:a16="http://schemas.microsoft.com/office/drawing/2014/main" val="4139471074"/>
                    </a:ext>
                  </a:extLst>
                </a:gridCol>
                <a:gridCol w="630237">
                  <a:extLst>
                    <a:ext uri="{9D8B030D-6E8A-4147-A177-3AD203B41FA5}">
                      <a16:colId xmlns:a16="http://schemas.microsoft.com/office/drawing/2014/main" val="677187963"/>
                    </a:ext>
                  </a:extLst>
                </a:gridCol>
              </a:tblGrid>
              <a:tr h="320146">
                <a:tc gridSpan="6">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Cumulative Oxygen Consumed (mL)</a:t>
                      </a:r>
                    </a:p>
                  </a:txBody>
                  <a:tcPr marT="45735" marB="45735"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7011718"/>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Time (minutes)</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30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40</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1500945"/>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Germinating seeds 22°C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8.8</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16.0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23.7</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32.0</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06000373"/>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Dry Seeds (non-germinating) 22°C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3938657"/>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Germinating Seeds 10°C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2.9</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6.2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9.4</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12.5</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7194706"/>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Dry Seeds (non-germinating) 10°C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47748455"/>
                  </a:ext>
                </a:extLst>
              </a:tr>
            </a:tbl>
          </a:graphicData>
        </a:graphic>
      </p:graphicFrame>
      <p:pic>
        <p:nvPicPr>
          <p:cNvPr id="8299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4164" y="3657601"/>
            <a:ext cx="5089525"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95" name="TextBox 3"/>
          <p:cNvSpPr txBox="1">
            <a:spLocks noChangeArrowheads="1"/>
          </p:cNvSpPr>
          <p:nvPr/>
        </p:nvSpPr>
        <p:spPr bwMode="auto">
          <a:xfrm>
            <a:off x="548121" y="4783000"/>
            <a:ext cx="467749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1800" dirty="0">
                <a:solidFill>
                  <a:srgbClr val="FF0000"/>
                </a:solidFill>
              </a:rPr>
              <a:t>I would say mL of O</a:t>
            </a:r>
            <a:r>
              <a:rPr lang="en-US" altLang="en-US" sz="1800" baseline="-25000" dirty="0">
                <a:solidFill>
                  <a:srgbClr val="FF0000"/>
                </a:solidFill>
              </a:rPr>
              <a:t>2</a:t>
            </a:r>
            <a:r>
              <a:rPr lang="en-US" altLang="en-US" sz="1800" dirty="0">
                <a:solidFill>
                  <a:srgbClr val="FF0000"/>
                </a:solidFill>
              </a:rPr>
              <a:t> consumed instead of “corrected difference” and this graph shows all 4 lines when we only needed 2 (this was all I could find online)</a:t>
            </a:r>
          </a:p>
          <a:p>
            <a:r>
              <a:rPr lang="en-US" altLang="en-US" sz="1800" dirty="0">
                <a:solidFill>
                  <a:srgbClr val="FF0000"/>
                </a:solidFill>
              </a:rPr>
              <a:t>**make sure graph has a title, axis are labeled, lines labeled</a:t>
            </a:r>
          </a:p>
        </p:txBody>
      </p:sp>
    </p:spTree>
    <p:extLst>
      <p:ext uri="{BB962C8B-B14F-4D97-AF65-F5344CB8AC3E}">
        <p14:creationId xmlns:p14="http://schemas.microsoft.com/office/powerpoint/2010/main" val="1276890438"/>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sp>
        <p:nvSpPr>
          <p:cNvPr id="84995" name="Rectangle 1027" descr="Rectangle: Click to edit Master text styles&#10;Second level&#10;Third level&#10;Fourth level&#10;Fifth level"/>
          <p:cNvSpPr>
            <a:spLocks noGrp="1" noChangeArrowheads="1"/>
          </p:cNvSpPr>
          <p:nvPr>
            <p:ph type="body" idx="1"/>
          </p:nvPr>
        </p:nvSpPr>
        <p:spPr>
          <a:xfrm>
            <a:off x="2238375" y="1371601"/>
            <a:ext cx="8110538" cy="5294313"/>
          </a:xfrm>
          <a:solidFill>
            <a:schemeClr val="bg1"/>
          </a:solidFill>
        </p:spPr>
        <p:txBody>
          <a:bodyPr/>
          <a:lstStyle/>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403225" lvl="1" indent="-288925">
              <a:buNone/>
            </a:pPr>
            <a:r>
              <a:rPr lang="en-US" altLang="en-US" sz="1500">
                <a:solidFill>
                  <a:srgbClr val="0F116A"/>
                </a:solidFill>
                <a:ea typeface="ＭＳ Ｐゴシック" panose="020B0600070205080204" pitchFamily="34" charset="-128"/>
              </a:rPr>
              <a:t>b</a:t>
            </a:r>
            <a:r>
              <a:rPr lang="en-US" altLang="en-US" sz="1800">
                <a:solidFill>
                  <a:srgbClr val="0F116A"/>
                </a:solidFill>
                <a:ea typeface="ＭＳ Ｐゴシック" panose="020B0600070205080204" pitchFamily="34" charset="-128"/>
              </a:rPr>
              <a:t>.  Calculate the rate of oxygen consumption for the germinating seeds at 22°C, using the time interval between 10 and 20 minutes. </a:t>
            </a:r>
          </a:p>
          <a:p>
            <a:pPr marL="403225" lvl="1" indent="-288925">
              <a:buNone/>
            </a:pPr>
            <a:r>
              <a:rPr lang="en-US" altLang="en-US" sz="1800">
                <a:solidFill>
                  <a:srgbClr val="FF0000"/>
                </a:solidFill>
                <a:ea typeface="ＭＳ Ｐゴシック" panose="020B0600070205080204" pitchFamily="34" charset="-128"/>
              </a:rPr>
              <a:t>Rate = ∆Y/ ∆X	</a:t>
            </a:r>
            <a:r>
              <a:rPr lang="en-US" altLang="en-US" sz="1800" u="sng">
                <a:solidFill>
                  <a:srgbClr val="FF0000"/>
                </a:solidFill>
                <a:ea typeface="ＭＳ Ｐゴシック" panose="020B0600070205080204" pitchFamily="34" charset="-128"/>
              </a:rPr>
              <a:t>(16.0 – 8.8)  </a:t>
            </a:r>
            <a:r>
              <a:rPr lang="en-US" altLang="en-US" sz="1800">
                <a:solidFill>
                  <a:srgbClr val="FF0000"/>
                </a:solidFill>
                <a:ea typeface="ＭＳ Ｐゴシック" panose="020B0600070205080204" pitchFamily="34" charset="-128"/>
              </a:rPr>
              <a:t>      =	</a:t>
            </a:r>
            <a:r>
              <a:rPr lang="en-US" altLang="en-US" sz="1800" u="sng">
                <a:solidFill>
                  <a:srgbClr val="FF0000"/>
                </a:solidFill>
                <a:ea typeface="ＭＳ Ｐゴシック" panose="020B0600070205080204" pitchFamily="34" charset="-128"/>
              </a:rPr>
              <a:t>7.2</a:t>
            </a:r>
            <a:r>
              <a:rPr lang="en-US" altLang="en-US" sz="1800">
                <a:solidFill>
                  <a:srgbClr val="FF0000"/>
                </a:solidFill>
                <a:ea typeface="ＭＳ Ｐゴシック" panose="020B0600070205080204" pitchFamily="34" charset="-128"/>
              </a:rPr>
              <a:t>     =	</a:t>
            </a:r>
            <a:r>
              <a:rPr lang="en-US" altLang="en-US" sz="1800">
                <a:solidFill>
                  <a:srgbClr val="00B050"/>
                </a:solidFill>
                <a:ea typeface="ＭＳ Ｐゴシック" panose="020B0600070205080204" pitchFamily="34" charset="-128"/>
              </a:rPr>
              <a:t>.72 mL/ min</a:t>
            </a:r>
          </a:p>
          <a:p>
            <a:pPr marL="403225" lvl="1" indent="-288925">
              <a:buNone/>
            </a:pPr>
            <a:r>
              <a:rPr lang="en-US" altLang="en-US" sz="1800">
                <a:solidFill>
                  <a:srgbClr val="FF0000"/>
                </a:solidFill>
                <a:ea typeface="ＭＳ Ｐゴシック" panose="020B0600070205080204" pitchFamily="34" charset="-128"/>
              </a:rPr>
              <a:t>			(20-10)		10		</a:t>
            </a:r>
          </a:p>
          <a:p>
            <a:pPr marL="403225" lvl="1" indent="-288925">
              <a:buNone/>
            </a:pPr>
            <a:endParaRPr lang="en-US" altLang="en-US" sz="1800">
              <a:solidFill>
                <a:srgbClr val="FF0000"/>
              </a:solidFill>
              <a:ea typeface="ＭＳ Ｐゴシック" panose="020B0600070205080204" pitchFamily="34" charset="-128"/>
            </a:endParaRPr>
          </a:p>
          <a:p>
            <a:pPr marL="403225" lvl="1" indent="-288925">
              <a:buNone/>
            </a:pPr>
            <a:r>
              <a:rPr lang="en-US" altLang="en-US" sz="1800">
                <a:solidFill>
                  <a:srgbClr val="FF0000"/>
                </a:solidFill>
                <a:ea typeface="ＭＳ Ｐゴシック" panose="020B0600070205080204" pitchFamily="34" charset="-128"/>
              </a:rPr>
              <a:t>**make sure to show work and make sure to include units!</a:t>
            </a:r>
          </a:p>
        </p:txBody>
      </p:sp>
      <p:graphicFrame>
        <p:nvGraphicFramePr>
          <p:cNvPr id="2111606" name="Group 1142"/>
          <p:cNvGraphicFramePr>
            <a:graphicFrameLocks noGrp="1"/>
          </p:cNvGraphicFramePr>
          <p:nvPr/>
        </p:nvGraphicFramePr>
        <p:xfrm>
          <a:off x="2238375" y="1371601"/>
          <a:ext cx="6719888" cy="1920876"/>
        </p:xfrm>
        <a:graphic>
          <a:graphicData uri="http://schemas.openxmlformats.org/drawingml/2006/table">
            <a:tbl>
              <a:tblPr/>
              <a:tblGrid>
                <a:gridCol w="3556001">
                  <a:extLst>
                    <a:ext uri="{9D8B030D-6E8A-4147-A177-3AD203B41FA5}">
                      <a16:colId xmlns:a16="http://schemas.microsoft.com/office/drawing/2014/main" val="552492636"/>
                    </a:ext>
                  </a:extLst>
                </a:gridCol>
                <a:gridCol w="630237">
                  <a:extLst>
                    <a:ext uri="{9D8B030D-6E8A-4147-A177-3AD203B41FA5}">
                      <a16:colId xmlns:a16="http://schemas.microsoft.com/office/drawing/2014/main" val="943238341"/>
                    </a:ext>
                  </a:extLst>
                </a:gridCol>
                <a:gridCol w="636588">
                  <a:extLst>
                    <a:ext uri="{9D8B030D-6E8A-4147-A177-3AD203B41FA5}">
                      <a16:colId xmlns:a16="http://schemas.microsoft.com/office/drawing/2014/main" val="4111391453"/>
                    </a:ext>
                  </a:extLst>
                </a:gridCol>
                <a:gridCol w="630237">
                  <a:extLst>
                    <a:ext uri="{9D8B030D-6E8A-4147-A177-3AD203B41FA5}">
                      <a16:colId xmlns:a16="http://schemas.microsoft.com/office/drawing/2014/main" val="3909653857"/>
                    </a:ext>
                  </a:extLst>
                </a:gridCol>
                <a:gridCol w="636588">
                  <a:extLst>
                    <a:ext uri="{9D8B030D-6E8A-4147-A177-3AD203B41FA5}">
                      <a16:colId xmlns:a16="http://schemas.microsoft.com/office/drawing/2014/main" val="4139471074"/>
                    </a:ext>
                  </a:extLst>
                </a:gridCol>
                <a:gridCol w="630237">
                  <a:extLst>
                    <a:ext uri="{9D8B030D-6E8A-4147-A177-3AD203B41FA5}">
                      <a16:colId xmlns:a16="http://schemas.microsoft.com/office/drawing/2014/main" val="677187963"/>
                    </a:ext>
                  </a:extLst>
                </a:gridCol>
              </a:tblGrid>
              <a:tr h="320146">
                <a:tc gridSpan="6">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Cumulative Oxygen Consumed (mL)</a:t>
                      </a:r>
                    </a:p>
                  </a:txBody>
                  <a:tcPr marT="45735" marB="45735"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7011718"/>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Time (minutes)</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30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40</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1500945"/>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Germinating seeds 22°C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8.8</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16.0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23.7</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32.0</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06000373"/>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Dry Seeds (non-germinating) 22°C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3938657"/>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Germinating Seeds 10°C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2.9</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6.2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9.4</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12.5</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7194706"/>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Dry Seeds (non-germinating) 10°C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47748455"/>
                  </a:ext>
                </a:extLst>
              </a:tr>
            </a:tbl>
          </a:graphicData>
        </a:graphic>
      </p:graphicFrame>
    </p:spTree>
    <p:extLst>
      <p:ext uri="{BB962C8B-B14F-4D97-AF65-F5344CB8AC3E}">
        <p14:creationId xmlns:p14="http://schemas.microsoft.com/office/powerpoint/2010/main" val="361698088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a:ea typeface="ＭＳ Ｐゴシック" panose="020B0600070205080204" pitchFamily="34" charset="-128"/>
              </a:rPr>
              <a:t>Lab 1: Artificial Selection</a:t>
            </a:r>
          </a:p>
        </p:txBody>
      </p:sp>
      <p:sp>
        <p:nvSpPr>
          <p:cNvPr id="11267" name="Content Placeholder 2" descr="Rectangle: Click to edit Master text styles&#10;Second level&#10;Third level&#10;Fourth level&#10;Fifth level"/>
          <p:cNvSpPr>
            <a:spLocks noGrp="1"/>
          </p:cNvSpPr>
          <p:nvPr>
            <p:ph idx="1"/>
          </p:nvPr>
        </p:nvSpPr>
        <p:spPr>
          <a:xfrm>
            <a:off x="2362200" y="1371600"/>
            <a:ext cx="8097838" cy="5486400"/>
          </a:xfrm>
        </p:spPr>
        <p:txBody>
          <a:bodyPr/>
          <a:lstStyle/>
          <a:p>
            <a:pPr>
              <a:buFont typeface="Wingdings" panose="05000000000000000000" pitchFamily="2" charset="2"/>
              <a:buNone/>
            </a:pPr>
            <a:r>
              <a:rPr lang="en-US" altLang="en-US" u="sng">
                <a:ea typeface="ＭＳ Ｐゴシック" panose="020B0600070205080204" pitchFamily="34" charset="-128"/>
              </a:rPr>
              <a:t>Analysis &amp; Results</a:t>
            </a:r>
            <a:r>
              <a:rPr lang="en-US" altLang="en-US">
                <a:ea typeface="ＭＳ Ｐゴシック" panose="020B0600070205080204" pitchFamily="34" charset="-128"/>
              </a:rPr>
              <a:t>:</a:t>
            </a:r>
          </a:p>
          <a:p>
            <a:r>
              <a:rPr lang="en-US" altLang="en-US" sz="2400">
                <a:ea typeface="ＭＳ Ｐゴシック" panose="020B0600070205080204" pitchFamily="34" charset="-128"/>
              </a:rPr>
              <a:t>Calculate mean, median, standard deviation, range</a:t>
            </a:r>
          </a:p>
          <a:p>
            <a:r>
              <a:rPr lang="en-US" altLang="en-US" sz="2400">
                <a:ea typeface="ＭＳ Ｐゴシック" panose="020B0600070205080204" pitchFamily="34" charset="-128"/>
              </a:rPr>
              <a:t>Are the 2 populations before and after selection (P and F</a:t>
            </a:r>
            <a:r>
              <a:rPr lang="en-US" altLang="en-US" sz="2400" baseline="-25000">
                <a:ea typeface="ＭＳ Ｐゴシック" panose="020B0600070205080204" pitchFamily="34" charset="-128"/>
              </a:rPr>
              <a:t>1</a:t>
            </a:r>
            <a:r>
              <a:rPr lang="en-US" altLang="en-US" sz="2400">
                <a:ea typeface="ＭＳ Ｐゴシック" panose="020B0600070205080204" pitchFamily="34" charset="-128"/>
              </a:rPr>
              <a:t>) actually different?</a:t>
            </a:r>
          </a:p>
          <a:p>
            <a:r>
              <a:rPr lang="en-US" altLang="en-US" sz="2400">
                <a:ea typeface="ＭＳ Ｐゴシック" panose="020B0600070205080204" pitchFamily="34" charset="-128"/>
              </a:rPr>
              <a:t>Are the 2 sub-populations of F</a:t>
            </a:r>
            <a:r>
              <a:rPr lang="en-US" altLang="en-US" sz="2400" baseline="-25000">
                <a:ea typeface="ＭＳ Ｐゴシック" panose="020B0600070205080204" pitchFamily="34" charset="-128"/>
              </a:rPr>
              <a:t>1</a:t>
            </a:r>
            <a:r>
              <a:rPr lang="en-US" altLang="en-US" sz="2400">
                <a:ea typeface="ＭＳ Ｐゴシック" panose="020B0600070205080204" pitchFamily="34" charset="-128"/>
              </a:rPr>
              <a:t> (hairy vs. non-hairy) different?</a:t>
            </a:r>
          </a:p>
          <a:p>
            <a:r>
              <a:rPr lang="en-US" altLang="en-US" sz="2400">
                <a:ea typeface="ＭＳ Ｐゴシック" panose="020B0600070205080204" pitchFamily="34" charset="-128"/>
              </a:rPr>
              <a:t>Are the means statistically different?</a:t>
            </a:r>
          </a:p>
          <a:p>
            <a:r>
              <a:rPr lang="en-US" altLang="en-US" sz="2400">
                <a:ea typeface="ＭＳ Ｐゴシック" panose="020B0600070205080204" pitchFamily="34" charset="-128"/>
              </a:rPr>
              <a:t>A </a:t>
            </a:r>
            <a:r>
              <a:rPr lang="en-US" altLang="en-US" sz="2400">
                <a:solidFill>
                  <a:srgbClr val="FF0000"/>
                </a:solidFill>
                <a:ea typeface="ＭＳ Ｐゴシック" panose="020B0600070205080204" pitchFamily="34" charset="-128"/>
              </a:rPr>
              <a:t>T-test</a:t>
            </a:r>
            <a:r>
              <a:rPr lang="en-US" altLang="en-US" sz="2400">
                <a:ea typeface="ＭＳ Ｐゴシック" panose="020B0600070205080204" pitchFamily="34" charset="-128"/>
              </a:rPr>
              <a:t> could be used to determine if 2 sets of data are statistically different from each other; these are often used in examples where the sample size is small</a:t>
            </a:r>
          </a:p>
        </p:txBody>
      </p:sp>
    </p:spTree>
    <p:extLst>
      <p:ext uri="{BB962C8B-B14F-4D97-AF65-F5344CB8AC3E}">
        <p14:creationId xmlns:p14="http://schemas.microsoft.com/office/powerpoint/2010/main" val="114765431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6: Cellular Respiration</a:t>
            </a:r>
          </a:p>
        </p:txBody>
      </p:sp>
      <p:sp>
        <p:nvSpPr>
          <p:cNvPr id="87043" name="Rectangle 1027" descr="Rectangle: Click to edit Master text styles&#10;Second level&#10;Third level&#10;Fourth level&#10;Fifth level"/>
          <p:cNvSpPr>
            <a:spLocks noGrp="1" noChangeArrowheads="1"/>
          </p:cNvSpPr>
          <p:nvPr>
            <p:ph type="body" idx="1"/>
          </p:nvPr>
        </p:nvSpPr>
        <p:spPr>
          <a:xfrm>
            <a:off x="2238375" y="1371601"/>
            <a:ext cx="8110538" cy="5294313"/>
          </a:xfrm>
          <a:solidFill>
            <a:schemeClr val="bg1"/>
          </a:solidFill>
        </p:spPr>
        <p:txBody>
          <a:bodyPr/>
          <a:lstStyle/>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0" indent="0">
              <a:buNone/>
            </a:pPr>
            <a:endParaRPr lang="en-US" altLang="en-US" sz="1500">
              <a:ea typeface="ＭＳ Ｐゴシック" panose="020B0600070205080204" pitchFamily="34" charset="-128"/>
            </a:endParaRPr>
          </a:p>
          <a:p>
            <a:pPr marL="403225" lvl="1" indent="-288925">
              <a:buNone/>
            </a:pPr>
            <a:r>
              <a:rPr lang="en-US" altLang="en-US" sz="1500">
                <a:solidFill>
                  <a:srgbClr val="0F116A"/>
                </a:solidFill>
                <a:ea typeface="ＭＳ Ｐゴシック" panose="020B0600070205080204" pitchFamily="34" charset="-128"/>
              </a:rPr>
              <a:t>c.  Account for the differences in oxygen consumption observed between: </a:t>
            </a:r>
          </a:p>
          <a:p>
            <a:pPr marL="403225" lvl="1" indent="-288925">
              <a:buNone/>
            </a:pPr>
            <a:r>
              <a:rPr lang="en-US" altLang="en-US" sz="1500">
                <a:solidFill>
                  <a:srgbClr val="0F116A"/>
                </a:solidFill>
                <a:ea typeface="ＭＳ Ｐゴシック" panose="020B0600070205080204" pitchFamily="34" charset="-128"/>
              </a:rPr>
              <a:t>	  1. germinating seeds at 22°C and at 10°C </a:t>
            </a:r>
            <a:r>
              <a:rPr lang="en-US" altLang="en-US" sz="1500">
                <a:solidFill>
                  <a:srgbClr val="0F116A"/>
                </a:solidFill>
                <a:ea typeface="ＭＳ Ｐゴシック" panose="020B0600070205080204" pitchFamily="34" charset="-128"/>
                <a:sym typeface="Wingdings" panose="05000000000000000000" pitchFamily="2" charset="2"/>
              </a:rPr>
              <a:t> </a:t>
            </a:r>
            <a:r>
              <a:rPr lang="en-US" altLang="en-US" sz="1500">
                <a:solidFill>
                  <a:srgbClr val="FF0000"/>
                </a:solidFill>
                <a:ea typeface="ＭＳ Ｐゴシック" panose="020B0600070205080204" pitchFamily="34" charset="-128"/>
                <a:sym typeface="Wingdings" panose="05000000000000000000" pitchFamily="2" charset="2"/>
              </a:rPr>
              <a:t>increased temp causes increased respiration/ metabolism so they use more O</a:t>
            </a:r>
            <a:r>
              <a:rPr lang="en-US" altLang="en-US" sz="1500" baseline="-25000">
                <a:solidFill>
                  <a:srgbClr val="FF0000"/>
                </a:solidFill>
                <a:ea typeface="ＭＳ Ｐゴシック" panose="020B0600070205080204" pitchFamily="34" charset="-128"/>
                <a:sym typeface="Wingdings" panose="05000000000000000000" pitchFamily="2" charset="2"/>
              </a:rPr>
              <a:t>2</a:t>
            </a:r>
            <a:r>
              <a:rPr lang="en-US" altLang="en-US" sz="1500">
                <a:solidFill>
                  <a:srgbClr val="FF0000"/>
                </a:solidFill>
                <a:ea typeface="ＭＳ Ｐゴシック" panose="020B0600070205080204" pitchFamily="34" charset="-128"/>
                <a:sym typeface="Wingdings" panose="05000000000000000000" pitchFamily="2" charset="2"/>
              </a:rPr>
              <a:t> at a higher temp</a:t>
            </a:r>
            <a:endParaRPr lang="en-US" altLang="en-US" sz="1500">
              <a:solidFill>
                <a:srgbClr val="FF0000"/>
              </a:solidFill>
              <a:ea typeface="ＭＳ Ｐゴシック" panose="020B0600070205080204" pitchFamily="34" charset="-128"/>
            </a:endParaRPr>
          </a:p>
          <a:p>
            <a:pPr marL="403225" lvl="1" indent="-288925">
              <a:buNone/>
            </a:pPr>
            <a:r>
              <a:rPr lang="en-US" altLang="en-US" sz="1500">
                <a:solidFill>
                  <a:srgbClr val="0F116A"/>
                </a:solidFill>
                <a:ea typeface="ＭＳ Ｐゴシック" panose="020B0600070205080204" pitchFamily="34" charset="-128"/>
              </a:rPr>
              <a:t>	  2. germinating seeds and dry seeds </a:t>
            </a:r>
            <a:r>
              <a:rPr lang="en-US" altLang="en-US" sz="1500">
                <a:solidFill>
                  <a:srgbClr val="0F116A"/>
                </a:solidFill>
                <a:ea typeface="ＭＳ Ｐゴシック" panose="020B0600070205080204" pitchFamily="34" charset="-128"/>
                <a:sym typeface="Wingdings" panose="05000000000000000000" pitchFamily="2" charset="2"/>
              </a:rPr>
              <a:t> </a:t>
            </a:r>
            <a:r>
              <a:rPr lang="en-US" altLang="en-US" sz="1500">
                <a:solidFill>
                  <a:srgbClr val="FF0000"/>
                </a:solidFill>
                <a:ea typeface="ＭＳ Ｐゴシック" panose="020B0600070205080204" pitchFamily="34" charset="-128"/>
                <a:sym typeface="Wingdings" panose="05000000000000000000" pitchFamily="2" charset="2"/>
              </a:rPr>
              <a:t>germinating seeds are active and thus will use more O</a:t>
            </a:r>
            <a:r>
              <a:rPr lang="en-US" altLang="en-US" sz="1500" baseline="-25000">
                <a:solidFill>
                  <a:srgbClr val="FF0000"/>
                </a:solidFill>
                <a:ea typeface="ＭＳ Ｐゴシック" panose="020B0600070205080204" pitchFamily="34" charset="-128"/>
                <a:sym typeface="Wingdings" panose="05000000000000000000" pitchFamily="2" charset="2"/>
              </a:rPr>
              <a:t>2</a:t>
            </a:r>
            <a:r>
              <a:rPr lang="en-US" altLang="en-US" sz="1500">
                <a:solidFill>
                  <a:srgbClr val="FF0000"/>
                </a:solidFill>
                <a:ea typeface="ＭＳ Ｐゴシック" panose="020B0600070205080204" pitchFamily="34" charset="-128"/>
                <a:sym typeface="Wingdings" panose="05000000000000000000" pitchFamily="2" charset="2"/>
              </a:rPr>
              <a:t>, dry seeds are dormant and will respire very little</a:t>
            </a:r>
            <a:endParaRPr lang="en-US" altLang="en-US" sz="1500">
              <a:solidFill>
                <a:srgbClr val="FF0000"/>
              </a:solidFill>
              <a:ea typeface="ＭＳ Ｐゴシック" panose="020B0600070205080204" pitchFamily="34" charset="-128"/>
            </a:endParaRPr>
          </a:p>
          <a:p>
            <a:pPr marL="403225" lvl="1" indent="-288925">
              <a:buNone/>
            </a:pPr>
            <a:r>
              <a:rPr lang="en-US" altLang="en-US" sz="1500">
                <a:solidFill>
                  <a:srgbClr val="0F116A"/>
                </a:solidFill>
                <a:ea typeface="ＭＳ Ｐゴシック" panose="020B0600070205080204" pitchFamily="34" charset="-128"/>
              </a:rPr>
              <a:t>d.  Describe the essential features of an experimental apparatus that could be used to measure oxygen consumption by a small organism. Explain why each of these features is necessary. </a:t>
            </a:r>
            <a:r>
              <a:rPr lang="en-US" altLang="en-US" sz="1500">
                <a:solidFill>
                  <a:srgbClr val="FF0000"/>
                </a:solidFill>
                <a:ea typeface="ＭＳ Ｐゴシック" panose="020B0600070205080204" pitchFamily="34" charset="-128"/>
              </a:rPr>
              <a:t>Needs to be a closed system that separates oxygen consumption and carbon dioxide release (like KOH that turns CO2 into a solid).  Must be able to control temp (water bath),  control volume (glass beads), have a timer, equal numbers of organisms in each setup, etc. </a:t>
            </a:r>
          </a:p>
        </p:txBody>
      </p:sp>
      <p:graphicFrame>
        <p:nvGraphicFramePr>
          <p:cNvPr id="2111606" name="Group 1142"/>
          <p:cNvGraphicFramePr>
            <a:graphicFrameLocks noGrp="1"/>
          </p:cNvGraphicFramePr>
          <p:nvPr/>
        </p:nvGraphicFramePr>
        <p:xfrm>
          <a:off x="2346325" y="1371601"/>
          <a:ext cx="6719888" cy="1920876"/>
        </p:xfrm>
        <a:graphic>
          <a:graphicData uri="http://schemas.openxmlformats.org/drawingml/2006/table">
            <a:tbl>
              <a:tblPr/>
              <a:tblGrid>
                <a:gridCol w="3556001">
                  <a:extLst>
                    <a:ext uri="{9D8B030D-6E8A-4147-A177-3AD203B41FA5}">
                      <a16:colId xmlns:a16="http://schemas.microsoft.com/office/drawing/2014/main" val="552492636"/>
                    </a:ext>
                  </a:extLst>
                </a:gridCol>
                <a:gridCol w="630237">
                  <a:extLst>
                    <a:ext uri="{9D8B030D-6E8A-4147-A177-3AD203B41FA5}">
                      <a16:colId xmlns:a16="http://schemas.microsoft.com/office/drawing/2014/main" val="943238341"/>
                    </a:ext>
                  </a:extLst>
                </a:gridCol>
                <a:gridCol w="636588">
                  <a:extLst>
                    <a:ext uri="{9D8B030D-6E8A-4147-A177-3AD203B41FA5}">
                      <a16:colId xmlns:a16="http://schemas.microsoft.com/office/drawing/2014/main" val="4111391453"/>
                    </a:ext>
                  </a:extLst>
                </a:gridCol>
                <a:gridCol w="630237">
                  <a:extLst>
                    <a:ext uri="{9D8B030D-6E8A-4147-A177-3AD203B41FA5}">
                      <a16:colId xmlns:a16="http://schemas.microsoft.com/office/drawing/2014/main" val="3909653857"/>
                    </a:ext>
                  </a:extLst>
                </a:gridCol>
                <a:gridCol w="636588">
                  <a:extLst>
                    <a:ext uri="{9D8B030D-6E8A-4147-A177-3AD203B41FA5}">
                      <a16:colId xmlns:a16="http://schemas.microsoft.com/office/drawing/2014/main" val="4139471074"/>
                    </a:ext>
                  </a:extLst>
                </a:gridCol>
                <a:gridCol w="630237">
                  <a:extLst>
                    <a:ext uri="{9D8B030D-6E8A-4147-A177-3AD203B41FA5}">
                      <a16:colId xmlns:a16="http://schemas.microsoft.com/office/drawing/2014/main" val="677187963"/>
                    </a:ext>
                  </a:extLst>
                </a:gridCol>
              </a:tblGrid>
              <a:tr h="320146">
                <a:tc gridSpan="6">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Cumulative Oxygen Consumed (mL)</a:t>
                      </a:r>
                    </a:p>
                  </a:txBody>
                  <a:tcPr marT="45735" marB="45735"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7011718"/>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Time (minutes)</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30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40</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1500945"/>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Germinating seeds 22°C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8.8</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16.0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23.7</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32.0</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06000373"/>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Dry Seeds (non-germinating) 22°C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3938657"/>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Germinating Seeds 10°C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2.9</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6.2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9.4</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12.5</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7194706"/>
                  </a:ext>
                </a:extLst>
              </a:tr>
              <a:tr h="320146">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Dry Seeds (non-germinating) 10°C</a:t>
                      </a:r>
                    </a:p>
                  </a:txBody>
                  <a:tcPr marT="45735" marB="4573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0.0</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a:ln>
                            <a:noFill/>
                          </a:ln>
                          <a:solidFill>
                            <a:srgbClr val="0F116A"/>
                          </a:solidFill>
                          <a:effectLst/>
                          <a:latin typeface="Arial" panose="020B0604020202020204" pitchFamily="34" charset="0"/>
                          <a:ea typeface="ＭＳ Ｐゴシック" panose="020B0600070205080204" pitchFamily="34" charset="-128"/>
                        </a:rPr>
                        <a:t>0.1</a:t>
                      </a:r>
                    </a:p>
                  </a:txBody>
                  <a:tcPr marT="45735" marB="457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0F116A"/>
                        </a:buClr>
                        <a:buSzPct val="120000"/>
                        <a:buFont typeface="Wingdings" panose="05000000000000000000" pitchFamily="2" charset="2"/>
                        <a:defRPr sz="2600" b="1">
                          <a:solidFill>
                            <a:srgbClr val="0F116A"/>
                          </a:solidFill>
                          <a:latin typeface="Arial" panose="020B0604020202020204" pitchFamily="34" charset="0"/>
                          <a:ea typeface="ＭＳ Ｐゴシック" panose="020B0600070205080204" pitchFamily="34" charset="-128"/>
                        </a:defRPr>
                      </a:lvl1pPr>
                      <a:lvl2pPr marL="742950" indent="-285750" algn="l">
                        <a:spcBef>
                          <a:spcPct val="20000"/>
                        </a:spcBef>
                        <a:buClr>
                          <a:schemeClr val="tx1"/>
                        </a:buClr>
                        <a:buSzPct val="60000"/>
                        <a:buFont typeface="Wingdings" panose="05000000000000000000" pitchFamily="2" charset="2"/>
                        <a:defRPr sz="2400" b="1">
                          <a:solidFill>
                            <a:schemeClr val="tx1"/>
                          </a:solidFill>
                          <a:latin typeface="Arial" panose="020B0604020202020204" pitchFamily="34" charset="0"/>
                          <a:ea typeface="ＭＳ Ｐゴシック" panose="020B0600070205080204" pitchFamily="34" charset="-128"/>
                        </a:defRPr>
                      </a:lvl2pPr>
                      <a:lvl3pPr marL="1143000" indent="-228600" algn="l">
                        <a:spcBef>
                          <a:spcPct val="20000"/>
                        </a:spcBef>
                        <a:buClr>
                          <a:schemeClr val="hlink"/>
                        </a:buClr>
                        <a:buSzPct val="95000"/>
                        <a:buFont typeface="Wingdings" panose="05000000000000000000" pitchFamily="2" charset="2"/>
                        <a:defRPr sz="2000" b="1">
                          <a:solidFill>
                            <a:srgbClr val="0F116A"/>
                          </a:solidFill>
                          <a:latin typeface="Arial" panose="020B0604020202020204" pitchFamily="34" charset="0"/>
                          <a:ea typeface="ＭＳ Ｐゴシック" panose="020B0600070205080204" pitchFamily="34" charset="-128"/>
                        </a:defRPr>
                      </a:lvl3pPr>
                      <a:lvl4pPr marL="1600200" indent="-228600" algn="l">
                        <a:spcBef>
                          <a:spcPct val="20000"/>
                        </a:spcBef>
                        <a:buClr>
                          <a:schemeClr val="tx1"/>
                        </a:buClr>
                        <a:buSzPct val="11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4pPr>
                      <a:lvl5pPr marL="2057400" indent="-228600" algn="l">
                        <a:spcBef>
                          <a:spcPct val="20000"/>
                        </a:spcBef>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defRPr b="1">
                          <a:solidFill>
                            <a:srgbClr val="0F116A"/>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
                          <a:srgbClr val="0F116A"/>
                        </a:buClr>
                        <a:buSzPct val="120000"/>
                        <a:buFont typeface="Wingdings" panose="05000000000000000000" pitchFamily="2" charset="2"/>
                        <a:buNone/>
                        <a:tabLst/>
                      </a:pPr>
                      <a:r>
                        <a:rPr kumimoji="0" lang="en-US" altLang="en-US" sz="1500" b="1" i="0" u="none" strike="noStrike" cap="none" normalizeH="0" baseline="0" dirty="0">
                          <a:ln>
                            <a:noFill/>
                          </a:ln>
                          <a:solidFill>
                            <a:srgbClr val="0F116A"/>
                          </a:solidFill>
                          <a:effectLst/>
                          <a:latin typeface="Arial" panose="020B0604020202020204" pitchFamily="34" charset="0"/>
                          <a:ea typeface="ＭＳ Ｐゴシック" panose="020B0600070205080204" pitchFamily="34" charset="-128"/>
                        </a:rPr>
                        <a:t>0.2</a:t>
                      </a:r>
                    </a:p>
                  </a:txBody>
                  <a:tcPr marT="45735" marB="4573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47748455"/>
                  </a:ext>
                </a:extLst>
              </a:tr>
            </a:tbl>
          </a:graphicData>
        </a:graphic>
      </p:graphicFrame>
    </p:spTree>
    <p:extLst>
      <p:ext uri="{BB962C8B-B14F-4D97-AF65-F5344CB8AC3E}">
        <p14:creationId xmlns:p14="http://schemas.microsoft.com/office/powerpoint/2010/main" val="1255300383"/>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46313" y="3892551"/>
            <a:ext cx="7772400" cy="1876425"/>
          </a:xfrm>
        </p:spPr>
        <p:txBody>
          <a:bodyPr/>
          <a:lstStyle/>
          <a:p>
            <a:pPr>
              <a:defRPr/>
            </a:pPr>
            <a:r>
              <a:rPr lang="en-US" dirty="0">
                <a:ea typeface="+mj-ea"/>
              </a:rPr>
              <a:t>Big Idea 3: genetics and information transfer</a:t>
            </a:r>
          </a:p>
        </p:txBody>
      </p:sp>
    </p:spTree>
    <p:extLst>
      <p:ext uri="{BB962C8B-B14F-4D97-AF65-F5344CB8AC3E}">
        <p14:creationId xmlns:p14="http://schemas.microsoft.com/office/powerpoint/2010/main" val="20632769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7: Mitosis &amp; Meiosis</a:t>
            </a:r>
          </a:p>
        </p:txBody>
      </p:sp>
      <p:sp>
        <p:nvSpPr>
          <p:cNvPr id="90115" name="Content Placeholder 2" descr="Rectangle: Click to edit Master text styles&#10;Second level&#10;Third level&#10;Fourth level&#10;Fifth level"/>
          <p:cNvSpPr>
            <a:spLocks noGrp="1"/>
          </p:cNvSpPr>
          <p:nvPr>
            <p:ph idx="1"/>
          </p:nvPr>
        </p:nvSpPr>
        <p:spPr/>
        <p:txBody>
          <a:bodyPr/>
          <a:lstStyle/>
          <a:p>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a:r>
              <a:rPr lang="en-US" altLang="en-US" b="0">
                <a:ea typeface="ＭＳ Ｐゴシック" panose="020B0600070205080204" pitchFamily="34" charset="-128"/>
              </a:rPr>
              <a:t>Cell Cycle (G1 </a:t>
            </a:r>
            <a:r>
              <a:rPr lang="en-US" altLang="en-US" b="0">
                <a:ea typeface="ＭＳ Ｐゴシック" panose="020B0600070205080204" pitchFamily="34" charset="-128"/>
                <a:sym typeface="Wingdings" panose="05000000000000000000" pitchFamily="2" charset="2"/>
              </a:rPr>
              <a:t> S  G2  M)</a:t>
            </a:r>
          </a:p>
          <a:p>
            <a:pPr lvl="1"/>
            <a:r>
              <a:rPr lang="en-US" altLang="en-US" b="0">
                <a:ea typeface="ＭＳ Ｐゴシック" panose="020B0600070205080204" pitchFamily="34" charset="-128"/>
                <a:sym typeface="Wingdings" panose="05000000000000000000" pitchFamily="2" charset="2"/>
              </a:rPr>
              <a:t>Control of cell cycle (checkpoints)</a:t>
            </a:r>
          </a:p>
          <a:p>
            <a:pPr lvl="2"/>
            <a:r>
              <a:rPr lang="en-US" altLang="en-US" b="0">
                <a:ea typeface="ＭＳ Ｐゴシック" panose="020B0600070205080204" pitchFamily="34" charset="-128"/>
                <a:sym typeface="Wingdings" panose="05000000000000000000" pitchFamily="2" charset="2"/>
              </a:rPr>
              <a:t>Cyclins &amp; cyclin-dependent kinases (CDKs)</a:t>
            </a:r>
          </a:p>
          <a:p>
            <a:pPr lvl="1"/>
            <a:r>
              <a:rPr lang="en-US" altLang="en-US" b="0">
                <a:ea typeface="ＭＳ Ｐゴシック" panose="020B0600070205080204" pitchFamily="34" charset="-128"/>
                <a:sym typeface="Wingdings" panose="05000000000000000000" pitchFamily="2" charset="2"/>
              </a:rPr>
              <a:t>Mitosis vs. Meiosis</a:t>
            </a:r>
          </a:p>
          <a:p>
            <a:pPr lvl="1"/>
            <a:r>
              <a:rPr lang="en-US" altLang="en-US" b="0">
                <a:ea typeface="ＭＳ Ｐゴシック" panose="020B0600070205080204" pitchFamily="34" charset="-128"/>
                <a:sym typeface="Wingdings" panose="05000000000000000000" pitchFamily="2" charset="2"/>
              </a:rPr>
              <a:t>Crossing over  genetic diversity</a:t>
            </a:r>
            <a:endParaRPr lang="en-US" altLang="en-US" b="0">
              <a:ea typeface="ＭＳ Ｐゴシック" panose="020B0600070205080204" pitchFamily="34" charset="-128"/>
            </a:endParaRPr>
          </a:p>
        </p:txBody>
      </p:sp>
    </p:spTree>
    <p:extLst>
      <p:ext uri="{BB962C8B-B14F-4D97-AF65-F5344CB8AC3E}">
        <p14:creationId xmlns:p14="http://schemas.microsoft.com/office/powerpoint/2010/main" val="5166706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7: Mitosis &amp; Meiosis</a:t>
            </a:r>
          </a:p>
        </p:txBody>
      </p:sp>
      <p:pic>
        <p:nvPicPr>
          <p:cNvPr id="9216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088" y="2119313"/>
            <a:ext cx="4678362"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6864" y="1755775"/>
            <a:ext cx="3660775" cy="420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53441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7: Mitosis &amp; Meiosis</a:t>
            </a:r>
          </a:p>
        </p:txBody>
      </p:sp>
      <p:pic>
        <p:nvPicPr>
          <p:cNvPr id="942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7289" y="1331913"/>
            <a:ext cx="3654425" cy="47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9338" y="2368550"/>
            <a:ext cx="4527550"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74092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7: Mitosis &amp; Meiosis</a:t>
            </a:r>
          </a:p>
        </p:txBody>
      </p:sp>
      <p:sp>
        <p:nvSpPr>
          <p:cNvPr id="96259" name="Content Placeholder 2" descr="Rectangle: Click to edit Master text styles&#10;Second level&#10;Third level&#10;Fourth level&#10;Fifth level"/>
          <p:cNvSpPr>
            <a:spLocks noGrp="1"/>
          </p:cNvSpPr>
          <p:nvPr>
            <p:ph idx="1"/>
          </p:nvPr>
        </p:nvSpPr>
        <p:spPr>
          <a:xfrm>
            <a:off x="2236788" y="1371600"/>
            <a:ext cx="8305800" cy="4419600"/>
          </a:xfrm>
        </p:spPr>
        <p:txBody>
          <a:bodyPr/>
          <a:lstStyle/>
          <a:p>
            <a:r>
              <a:rPr lang="en-US" altLang="en-US" u="sng">
                <a:ea typeface="ＭＳ Ｐゴシック" panose="020B0600070205080204" pitchFamily="34" charset="-128"/>
              </a:rPr>
              <a:t>Description</a:t>
            </a:r>
            <a:r>
              <a:rPr lang="en-US" altLang="en-US">
                <a:ea typeface="ＭＳ Ｐゴシック" panose="020B0600070205080204" pitchFamily="34" charset="-128"/>
              </a:rPr>
              <a:t>:</a:t>
            </a:r>
          </a:p>
          <a:p>
            <a:pPr lvl="1"/>
            <a:r>
              <a:rPr lang="en-US" altLang="en-US" b="0">
                <a:ea typeface="ＭＳ Ｐゴシック" panose="020B0600070205080204" pitchFamily="34" charset="-128"/>
              </a:rPr>
              <a:t>Model mitosis &amp; meiosis (pipecleaners, beads)</a:t>
            </a:r>
          </a:p>
          <a:p>
            <a:pPr lvl="1"/>
            <a:r>
              <a:rPr lang="en-US" altLang="en-US" b="0">
                <a:ea typeface="ＭＳ Ｐゴシック" panose="020B0600070205080204" pitchFamily="34" charset="-128"/>
              </a:rPr>
              <a:t>How environment affects mitosis of plant roots</a:t>
            </a:r>
          </a:p>
          <a:p>
            <a:pPr lvl="2"/>
            <a:r>
              <a:rPr lang="en-US" altLang="en-US" b="0">
                <a:ea typeface="ＭＳ Ｐゴシック" panose="020B0600070205080204" pitchFamily="34" charset="-128"/>
              </a:rPr>
              <a:t>Lectin - proteins secreted by fungus</a:t>
            </a:r>
          </a:p>
          <a:p>
            <a:pPr lvl="2"/>
            <a:r>
              <a:rPr lang="en-US" altLang="en-US" b="0">
                <a:ea typeface="ＭＳ Ｐゴシック" panose="020B0600070205080204" pitchFamily="34" charset="-128"/>
              </a:rPr>
              <a:t>Root stimulating powder</a:t>
            </a:r>
          </a:p>
          <a:p>
            <a:pPr lvl="2"/>
            <a:r>
              <a:rPr lang="en-US" altLang="en-US" b="0">
                <a:ea typeface="ＭＳ Ｐゴシック" panose="020B0600070205080204" pitchFamily="34" charset="-128"/>
              </a:rPr>
              <a:t>Count # cells in interphase, mitosis</a:t>
            </a:r>
          </a:p>
          <a:p>
            <a:pPr lvl="1"/>
            <a:r>
              <a:rPr lang="en-US" altLang="en-US" b="0">
                <a:ea typeface="ＭＳ Ｐゴシック" panose="020B0600070205080204" pitchFamily="34" charset="-128"/>
              </a:rPr>
              <a:t>Observe karyotypes (cancer, mutations)</a:t>
            </a:r>
          </a:p>
          <a:p>
            <a:pPr lvl="1"/>
            <a:r>
              <a:rPr lang="en-US" altLang="en-US" b="0">
                <a:ea typeface="ＭＳ Ｐゴシック" panose="020B0600070205080204" pitchFamily="34" charset="-128"/>
              </a:rPr>
              <a:t>Meiosis &amp; crossing over in Sordaria (fungus)</a:t>
            </a:r>
          </a:p>
          <a:p>
            <a:pPr lvl="1"/>
            <a:endParaRPr lang="en-US" altLang="en-US" b="0">
              <a:ea typeface="ＭＳ Ｐゴシック" panose="020B0600070205080204" pitchFamily="34" charset="-128"/>
            </a:endParaRPr>
          </a:p>
        </p:txBody>
      </p:sp>
    </p:spTree>
    <p:extLst>
      <p:ext uri="{BB962C8B-B14F-4D97-AF65-F5344CB8AC3E}">
        <p14:creationId xmlns:p14="http://schemas.microsoft.com/office/powerpoint/2010/main" val="9567363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en-US" altLang="en-US">
                <a:ea typeface="ＭＳ Ｐゴシック" panose="020B0600070205080204" pitchFamily="34" charset="-128"/>
              </a:rPr>
              <a:t>Lab 7: Mitosis &amp; Meiosis</a:t>
            </a:r>
          </a:p>
        </p:txBody>
      </p:sp>
      <p:pic>
        <p:nvPicPr>
          <p:cNvPr id="98307" name="Picture 4" descr="http://www.crackingthecode.ca/ctc2-activitythemes/2_mitosis_meios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8513" y="1355726"/>
            <a:ext cx="6330950" cy="522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36711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US" altLang="en-US">
                <a:ea typeface="ＭＳ Ｐゴシック" panose="020B0600070205080204" pitchFamily="34" charset="-128"/>
              </a:rPr>
              <a:t>Lab 7: Mitosis &amp; Meiosis</a:t>
            </a:r>
          </a:p>
        </p:txBody>
      </p:sp>
      <p:pic>
        <p:nvPicPr>
          <p:cNvPr id="99331" name="Picture 2" descr="http://www.instruction.greenriver.edu/kmarr/biology%20211/Labs%20and%20ALEs/B211%20Labs/B211%20Labs/Onion%20and%20Whitefish%20Mitosis/Onion%20Root%20Tip%20Mitosis/Mitosis1-pla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5675" y="1936750"/>
            <a:ext cx="5715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41878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altLang="en-US">
                <a:ea typeface="ＭＳ Ｐゴシック" panose="020B0600070205080204" pitchFamily="34" charset="-128"/>
              </a:rPr>
              <a:t>Abnormal karyotype = Cancer</a:t>
            </a:r>
          </a:p>
        </p:txBody>
      </p:sp>
      <p:pic>
        <p:nvPicPr>
          <p:cNvPr id="100355" name="Picture 2" descr="http://radium.no/lothe/images/projects/karyotyp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1513" y="1624014"/>
            <a:ext cx="666750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63269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2550" y="1344614"/>
            <a:ext cx="3898900" cy="551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2"/>
          <p:cNvSpPr>
            <a:spLocks noGrp="1" noChangeArrowheads="1"/>
          </p:cNvSpPr>
          <p:nvPr>
            <p:ph type="title"/>
          </p:nvPr>
        </p:nvSpPr>
        <p:spPr/>
        <p:txBody>
          <a:bodyPr/>
          <a:lstStyle/>
          <a:p>
            <a:pPr eaLnBrk="1" hangingPunct="1"/>
            <a:r>
              <a:rPr lang="en-US" altLang="en-US" sz="3200">
                <a:ea typeface="ＭＳ Ｐゴシック" panose="020B0600070205080204" pitchFamily="34" charset="-128"/>
              </a:rPr>
              <a:t>Meiosis: Crossing over in Prophase I</a:t>
            </a:r>
          </a:p>
        </p:txBody>
      </p:sp>
      <p:pic>
        <p:nvPicPr>
          <p:cNvPr id="10138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4463" y="2214563"/>
            <a:ext cx="2679700" cy="357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9196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a:xfrm>
            <a:off x="2133600" y="339725"/>
            <a:ext cx="5888038" cy="762000"/>
          </a:xfrm>
        </p:spPr>
        <p:txBody>
          <a:bodyPr>
            <a:normAutofit fontScale="90000"/>
          </a:bodyPr>
          <a:lstStyle/>
          <a:p>
            <a:r>
              <a:rPr lang="en-US" altLang="en-US" sz="2800">
                <a:ea typeface="ＭＳ Ｐゴシック" panose="020B0600070205080204" pitchFamily="34" charset="-128"/>
              </a:rPr>
              <a:t>Lab 2: Mathematical Modeling:</a:t>
            </a:r>
            <a:br>
              <a:rPr lang="en-US" altLang="en-US" sz="2800">
                <a:ea typeface="ＭＳ Ｐゴシック" panose="020B0600070205080204" pitchFamily="34" charset="-128"/>
              </a:rPr>
            </a:br>
            <a:r>
              <a:rPr lang="en-US" altLang="en-US" sz="2800">
                <a:ea typeface="ＭＳ Ｐゴシック" panose="020B0600070205080204" pitchFamily="34" charset="-128"/>
              </a:rPr>
              <a:t>Hardy-Weinberg</a:t>
            </a:r>
          </a:p>
        </p:txBody>
      </p:sp>
      <p:sp>
        <p:nvSpPr>
          <p:cNvPr id="12291" name="Content Placeholder 4" descr="Rectangle: Click to edit Master text styles&#10;Second level&#10;Third level&#10;Fourth level&#10;Fifth level"/>
          <p:cNvSpPr>
            <a:spLocks noGrp="1"/>
          </p:cNvSpPr>
          <p:nvPr>
            <p:ph idx="1"/>
          </p:nvPr>
        </p:nvSpPr>
        <p:spPr>
          <a:xfrm>
            <a:off x="2362200" y="1371600"/>
            <a:ext cx="8097838" cy="5486400"/>
          </a:xfrm>
        </p:spPr>
        <p:txBody>
          <a:bodyPr/>
          <a:lstStyle/>
          <a:p>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a:r>
              <a:rPr lang="en-US" altLang="en-US" b="0">
                <a:ea typeface="ＭＳ Ｐゴシック" panose="020B0600070205080204" pitchFamily="34" charset="-128"/>
              </a:rPr>
              <a:t>Evolution = change in </a:t>
            </a:r>
            <a:r>
              <a:rPr lang="en-US" altLang="en-US">
                <a:solidFill>
                  <a:srgbClr val="FF0000"/>
                </a:solidFill>
                <a:ea typeface="ＭＳ Ｐゴシック" panose="020B0600070205080204" pitchFamily="34" charset="-128"/>
              </a:rPr>
              <a:t>frequency of alleles in a population</a:t>
            </a:r>
            <a:r>
              <a:rPr lang="en-US" altLang="en-US" b="0">
                <a:ea typeface="ＭＳ Ｐゴシック" panose="020B0600070205080204" pitchFamily="34" charset="-128"/>
              </a:rPr>
              <a:t> from generation to generation</a:t>
            </a:r>
          </a:p>
          <a:p>
            <a:pPr lvl="1" eaLnBrk="1" hangingPunct="1">
              <a:lnSpc>
                <a:spcPct val="90000"/>
              </a:lnSpc>
            </a:pPr>
            <a:r>
              <a:rPr lang="en-US" altLang="en-US" b="0" u="sng">
                <a:solidFill>
                  <a:srgbClr val="FF0000"/>
                </a:solidFill>
                <a:ea typeface="ＭＳ Ｐゴシック" panose="020B0600070205080204" pitchFamily="34" charset="-128"/>
              </a:rPr>
              <a:t>Hardy-Weinberg Equilibrium</a:t>
            </a:r>
          </a:p>
          <a:p>
            <a:pPr lvl="2" eaLnBrk="1" hangingPunct="1">
              <a:lnSpc>
                <a:spcPct val="90000"/>
              </a:lnSpc>
            </a:pPr>
            <a:r>
              <a:rPr lang="en-US" altLang="en-US" b="0">
                <a:ea typeface="ＭＳ Ｐゴシック" panose="020B0600070205080204" pitchFamily="34" charset="-128"/>
              </a:rPr>
              <a:t>Allele Frequencies (p + q = 1)</a:t>
            </a:r>
          </a:p>
          <a:p>
            <a:pPr lvl="2" eaLnBrk="1" hangingPunct="1">
              <a:lnSpc>
                <a:spcPct val="90000"/>
              </a:lnSpc>
            </a:pPr>
            <a:r>
              <a:rPr lang="en-US" altLang="en-US" b="0">
                <a:ea typeface="ＭＳ Ｐゴシック" panose="020B0600070205080204" pitchFamily="34" charset="-128"/>
              </a:rPr>
              <a:t>Genotypic Frequencies (p</a:t>
            </a:r>
            <a:r>
              <a:rPr lang="en-US" altLang="en-US" b="0" baseline="30000">
                <a:ea typeface="ＭＳ Ｐゴシック" panose="020B0600070205080204" pitchFamily="34" charset="-128"/>
              </a:rPr>
              <a:t>2</a:t>
            </a:r>
            <a:r>
              <a:rPr lang="en-US" altLang="en-US" b="0">
                <a:ea typeface="ＭＳ Ｐゴシック" panose="020B0600070205080204" pitchFamily="34" charset="-128"/>
              </a:rPr>
              <a:t>+2pq+q</a:t>
            </a:r>
            <a:r>
              <a:rPr lang="en-US" altLang="en-US" b="0" baseline="30000">
                <a:ea typeface="ＭＳ Ｐゴシック" panose="020B0600070205080204" pitchFamily="34" charset="-128"/>
              </a:rPr>
              <a:t>2</a:t>
            </a:r>
            <a:r>
              <a:rPr lang="en-US" altLang="en-US" b="0">
                <a:ea typeface="ＭＳ Ｐゴシック" panose="020B0600070205080204" pitchFamily="34" charset="-128"/>
              </a:rPr>
              <a:t> = 1)</a:t>
            </a:r>
          </a:p>
          <a:p>
            <a:pPr lvl="3" eaLnBrk="1" hangingPunct="1">
              <a:lnSpc>
                <a:spcPct val="90000"/>
              </a:lnSpc>
            </a:pPr>
            <a:r>
              <a:rPr lang="en-US" altLang="en-US" sz="2400">
                <a:ea typeface="ＭＳ Ｐゴシック" panose="020B0600070205080204" pitchFamily="34" charset="-128"/>
              </a:rPr>
              <a:t>Conditions:</a:t>
            </a:r>
          </a:p>
          <a:p>
            <a:pPr marL="1885950" lvl="4" indent="-342900">
              <a:buFont typeface="Arial" panose="020B0604020202020204" pitchFamily="34" charset="0"/>
              <a:buAutoNum type="arabicPeriod"/>
            </a:pPr>
            <a:r>
              <a:rPr lang="en-US" altLang="en-US">
                <a:ea typeface="ＭＳ Ｐゴシック" panose="020B0600070205080204" pitchFamily="34" charset="-128"/>
              </a:rPr>
              <a:t>large population</a:t>
            </a:r>
          </a:p>
          <a:p>
            <a:pPr marL="1885950" lvl="4" indent="-342900">
              <a:buFont typeface="Arial" panose="020B0604020202020204" pitchFamily="34" charset="0"/>
              <a:buAutoNum type="arabicPeriod"/>
            </a:pPr>
            <a:r>
              <a:rPr lang="en-US" altLang="en-US">
                <a:ea typeface="ＭＳ Ｐゴシック" panose="020B0600070205080204" pitchFamily="34" charset="-128"/>
              </a:rPr>
              <a:t>random mating</a:t>
            </a:r>
          </a:p>
          <a:p>
            <a:pPr marL="1885950" lvl="4" indent="-342900">
              <a:buFont typeface="Arial" panose="020B0604020202020204" pitchFamily="34" charset="0"/>
              <a:buAutoNum type="arabicPeriod"/>
            </a:pPr>
            <a:r>
              <a:rPr lang="en-US" altLang="en-US">
                <a:ea typeface="ＭＳ Ｐゴシック" panose="020B0600070205080204" pitchFamily="34" charset="-128"/>
              </a:rPr>
              <a:t>no mutations</a:t>
            </a:r>
          </a:p>
          <a:p>
            <a:pPr marL="1885950" lvl="4" indent="-342900">
              <a:buFont typeface="Arial" panose="020B0604020202020204" pitchFamily="34" charset="0"/>
              <a:buAutoNum type="arabicPeriod"/>
            </a:pPr>
            <a:r>
              <a:rPr lang="en-US" altLang="en-US">
                <a:ea typeface="ＭＳ Ｐゴシック" panose="020B0600070205080204" pitchFamily="34" charset="-128"/>
              </a:rPr>
              <a:t>no natural selection</a:t>
            </a:r>
          </a:p>
          <a:p>
            <a:pPr marL="1885950" lvl="4" indent="-342900">
              <a:buFont typeface="Arial" panose="020B0604020202020204" pitchFamily="34" charset="0"/>
              <a:buAutoNum type="arabicPeriod"/>
            </a:pPr>
            <a:r>
              <a:rPr lang="en-US" altLang="en-US">
                <a:ea typeface="ＭＳ Ｐゴシック" panose="020B0600070205080204" pitchFamily="34" charset="-128"/>
              </a:rPr>
              <a:t>no migration</a:t>
            </a:r>
          </a:p>
          <a:p>
            <a:pPr lvl="2" eaLnBrk="1" hangingPunct="1">
              <a:lnSpc>
                <a:spcPct val="90000"/>
              </a:lnSpc>
            </a:pPr>
            <a:endParaRPr lang="en-US" altLang="en-US" sz="2800">
              <a:ea typeface="ＭＳ Ｐゴシック" panose="020B0600070205080204" pitchFamily="34" charset="-128"/>
            </a:endParaRPr>
          </a:p>
          <a:p>
            <a:pPr lvl="1"/>
            <a:endParaRPr lang="en-US" altLang="en-US" b="0">
              <a:ea typeface="ＭＳ Ｐゴシック" panose="020B0600070205080204" pitchFamily="34" charset="-128"/>
            </a:endParaRPr>
          </a:p>
          <a:p>
            <a:pPr lvl="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4112805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0650" y="3241676"/>
            <a:ext cx="3125788"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7" name="Rectangle 3"/>
          <p:cNvSpPr>
            <a:spLocks noGrp="1" noChangeArrowheads="1"/>
          </p:cNvSpPr>
          <p:nvPr>
            <p:ph type="title"/>
          </p:nvPr>
        </p:nvSpPr>
        <p:spPr/>
        <p:txBody>
          <a:bodyPr/>
          <a:lstStyle/>
          <a:p>
            <a:pPr eaLnBrk="1" hangingPunct="1"/>
            <a:r>
              <a:rPr lang="en-US" altLang="en-US">
                <a:ea typeface="ＭＳ Ｐゴシック" panose="020B0600070205080204" pitchFamily="34" charset="-128"/>
              </a:rPr>
              <a:t>Lab 7: Mitosis &amp; Meiosis</a:t>
            </a:r>
          </a:p>
        </p:txBody>
      </p:sp>
      <p:sp>
        <p:nvSpPr>
          <p:cNvPr id="2289668" name="Rectangle 4" descr="Rectangle: Click to edit Master text styles&#10;Second level&#10;Third level&#10;Fourth level&#10;Fifth level"/>
          <p:cNvSpPr>
            <a:spLocks noGrp="1" noChangeArrowheads="1"/>
          </p:cNvSpPr>
          <p:nvPr>
            <p:ph type="body" idx="1"/>
          </p:nvPr>
        </p:nvSpPr>
        <p:spPr>
          <a:xfrm>
            <a:off x="2362200" y="1371601"/>
            <a:ext cx="7772400" cy="5032375"/>
          </a:xfrm>
          <a:noFill/>
        </p:spPr>
        <p:txBody>
          <a:bodyPr/>
          <a:lstStyle/>
          <a:p>
            <a:pPr marL="347663" lvl="2" indent="-347663"/>
            <a:r>
              <a:rPr lang="en-US" altLang="en-US" sz="2800">
                <a:ea typeface="ＭＳ Ｐゴシック" panose="020B0600070205080204" pitchFamily="34" charset="-128"/>
              </a:rPr>
              <a:t>Observed crossing over in fungus (</a:t>
            </a:r>
            <a:r>
              <a:rPr lang="en-US" altLang="en-US" sz="2800" i="1">
                <a:ea typeface="ＭＳ Ｐゴシック" panose="020B0600070205080204" pitchFamily="34" charset="-128"/>
              </a:rPr>
              <a:t>Sordaria)</a:t>
            </a:r>
          </a:p>
          <a:p>
            <a:pPr lvl="1" eaLnBrk="1" hangingPunct="1"/>
            <a:r>
              <a:rPr lang="en-US" altLang="en-US" b="0">
                <a:ea typeface="ＭＳ Ｐゴシック" panose="020B0600070205080204" pitchFamily="34" charset="-128"/>
              </a:rPr>
              <a:t>Arrangement of ascospores</a:t>
            </a:r>
          </a:p>
        </p:txBody>
      </p:sp>
      <p:pic>
        <p:nvPicPr>
          <p:cNvPr id="103429"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5938" y="3200401"/>
            <a:ext cx="3105150" cy="26273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6797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89668">
                                            <p:txEl>
                                              <p:pRg st="0" end="0"/>
                                            </p:txEl>
                                          </p:spTgt>
                                        </p:tgtEl>
                                        <p:attrNameLst>
                                          <p:attrName>style.visibility</p:attrName>
                                        </p:attrNameLst>
                                      </p:cBhvr>
                                      <p:to>
                                        <p:strVal val="visible"/>
                                      </p:to>
                                    </p:set>
                                    <p:anim calcmode="lin" valueType="num">
                                      <p:cBhvr additive="base">
                                        <p:cTn id="7" dur="500" fill="hold"/>
                                        <p:tgtEl>
                                          <p:spTgt spid="228966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8966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par>
                                <p:cTn id="9" presetID="2" presetClass="entr" presetSubtype="8" fill="hold" grpId="0" nodeType="withEffect">
                                  <p:stCondLst>
                                    <p:cond delay="0"/>
                                  </p:stCondLst>
                                  <p:childTnLst>
                                    <p:set>
                                      <p:cBhvr>
                                        <p:cTn id="10" dur="1" fill="hold">
                                          <p:stCondLst>
                                            <p:cond delay="0"/>
                                          </p:stCondLst>
                                        </p:cTn>
                                        <p:tgtEl>
                                          <p:spTgt spid="2289668">
                                            <p:txEl>
                                              <p:pRg st="1" end="1"/>
                                            </p:txEl>
                                          </p:spTgt>
                                        </p:tgtEl>
                                        <p:attrNameLst>
                                          <p:attrName>style.visibility</p:attrName>
                                        </p:attrNameLst>
                                      </p:cBhvr>
                                      <p:to>
                                        <p:strVal val="visible"/>
                                      </p:to>
                                    </p:set>
                                    <p:anim calcmode="lin" valueType="num">
                                      <p:cBhvr additive="base">
                                        <p:cTn id="11" dur="500" fill="hold"/>
                                        <p:tgtEl>
                                          <p:spTgt spid="2289668">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28966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9668"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5"/>
          <p:cNvSpPr>
            <a:spLocks noChangeArrowheads="1"/>
          </p:cNvSpPr>
          <p:nvPr/>
        </p:nvSpPr>
        <p:spPr bwMode="auto">
          <a:xfrm>
            <a:off x="2185988" y="3108326"/>
            <a:ext cx="5897562" cy="15287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endParaRPr lang="en-US" altLang="en-US" sz="4400" b="0">
              <a:solidFill>
                <a:schemeClr val="tx1"/>
              </a:solidFill>
            </a:endParaRPr>
          </a:p>
        </p:txBody>
      </p:sp>
      <p:sp>
        <p:nvSpPr>
          <p:cNvPr id="105475" name="Rectangle 24"/>
          <p:cNvSpPr>
            <a:spLocks noChangeArrowheads="1"/>
          </p:cNvSpPr>
          <p:nvPr/>
        </p:nvSpPr>
        <p:spPr bwMode="auto">
          <a:xfrm>
            <a:off x="2185988" y="1428751"/>
            <a:ext cx="5897562" cy="15287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endParaRPr lang="en-US" altLang="en-US" sz="4400" b="0">
              <a:solidFill>
                <a:schemeClr val="tx1"/>
              </a:solidFill>
            </a:endParaRPr>
          </a:p>
        </p:txBody>
      </p:sp>
      <p:pic>
        <p:nvPicPr>
          <p:cNvPr id="105476"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1" y="4981576"/>
            <a:ext cx="1966913" cy="164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7"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Sordaria Analysis</a:t>
            </a:r>
          </a:p>
        </p:txBody>
      </p:sp>
      <p:grpSp>
        <p:nvGrpSpPr>
          <p:cNvPr id="105478" name="Group 29"/>
          <p:cNvGrpSpPr>
            <a:grpSpLocks/>
          </p:cNvGrpSpPr>
          <p:nvPr/>
        </p:nvGrpSpPr>
        <p:grpSpPr bwMode="auto">
          <a:xfrm>
            <a:off x="2238376" y="1592263"/>
            <a:ext cx="5657849" cy="1108076"/>
            <a:chOff x="520" y="1003"/>
            <a:chExt cx="3564" cy="698"/>
          </a:xfrm>
        </p:grpSpPr>
        <p:sp>
          <p:nvSpPr>
            <p:cNvPr id="105490" name="Rectangle 4"/>
            <p:cNvSpPr>
              <a:spLocks noChangeArrowheads="1"/>
            </p:cNvSpPr>
            <p:nvPr/>
          </p:nvSpPr>
          <p:spPr bwMode="auto">
            <a:xfrm>
              <a:off x="520" y="1198"/>
              <a:ext cx="136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 crossover</a:t>
              </a:r>
            </a:p>
          </p:txBody>
        </p:sp>
        <p:grpSp>
          <p:nvGrpSpPr>
            <p:cNvPr id="105491" name="Group 27"/>
            <p:cNvGrpSpPr>
              <a:grpSpLocks/>
            </p:cNvGrpSpPr>
            <p:nvPr/>
          </p:nvGrpSpPr>
          <p:grpSpPr bwMode="auto">
            <a:xfrm>
              <a:off x="2229" y="1003"/>
              <a:ext cx="1855" cy="698"/>
              <a:chOff x="2450" y="959"/>
              <a:chExt cx="1855" cy="698"/>
            </a:xfrm>
          </p:grpSpPr>
          <p:sp>
            <p:nvSpPr>
              <p:cNvPr id="105493" name="Rectangle 5"/>
              <p:cNvSpPr>
                <a:spLocks noChangeArrowheads="1"/>
              </p:cNvSpPr>
              <p:nvPr/>
            </p:nvSpPr>
            <p:spPr bwMode="auto">
              <a:xfrm>
                <a:off x="2554" y="959"/>
                <a:ext cx="162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total crossover</a:t>
                </a:r>
              </a:p>
            </p:txBody>
          </p:sp>
          <p:sp>
            <p:nvSpPr>
              <p:cNvPr id="105494" name="Rectangle 6"/>
              <p:cNvSpPr>
                <a:spLocks noChangeArrowheads="1"/>
              </p:cNvSpPr>
              <p:nvPr/>
            </p:nvSpPr>
            <p:spPr bwMode="auto">
              <a:xfrm>
                <a:off x="2608" y="1349"/>
                <a:ext cx="151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total offspring</a:t>
                </a:r>
              </a:p>
            </p:txBody>
          </p:sp>
          <p:sp>
            <p:nvSpPr>
              <p:cNvPr id="105495" name="Line 7"/>
              <p:cNvSpPr>
                <a:spLocks noChangeShapeType="1"/>
              </p:cNvSpPr>
              <p:nvPr/>
            </p:nvSpPr>
            <p:spPr bwMode="auto">
              <a:xfrm>
                <a:off x="2450" y="1308"/>
                <a:ext cx="1855" cy="0"/>
              </a:xfrm>
              <a:prstGeom prst="line">
                <a:avLst/>
              </a:prstGeom>
              <a:noFill/>
              <a:ln w="57150">
                <a:solidFill>
                  <a:srgbClr val="0F116A"/>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05492" name="Rectangle 14"/>
            <p:cNvSpPr>
              <a:spLocks noChangeArrowheads="1"/>
            </p:cNvSpPr>
            <p:nvPr/>
          </p:nvSpPr>
          <p:spPr bwMode="auto">
            <a:xfrm>
              <a:off x="1945" y="1199"/>
              <a:ext cx="237"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a:t>
              </a:r>
            </a:p>
          </p:txBody>
        </p:sp>
      </p:grpSp>
      <p:grpSp>
        <p:nvGrpSpPr>
          <p:cNvPr id="105479" name="Group 30"/>
          <p:cNvGrpSpPr>
            <a:grpSpLocks/>
          </p:cNvGrpSpPr>
          <p:nvPr/>
        </p:nvGrpSpPr>
        <p:grpSpPr bwMode="auto">
          <a:xfrm>
            <a:off x="2162176" y="3270253"/>
            <a:ext cx="5734049" cy="1116013"/>
            <a:chOff x="472" y="2060"/>
            <a:chExt cx="3612" cy="703"/>
          </a:xfrm>
        </p:grpSpPr>
        <p:sp>
          <p:nvSpPr>
            <p:cNvPr id="105484" name="Rectangle 9"/>
            <p:cNvSpPr>
              <a:spLocks noChangeArrowheads="1"/>
            </p:cNvSpPr>
            <p:nvPr/>
          </p:nvSpPr>
          <p:spPr bwMode="auto">
            <a:xfrm>
              <a:off x="472" y="2131"/>
              <a:ext cx="1495"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distance from</a:t>
              </a:r>
              <a:br>
                <a:rPr lang="en-US" altLang="en-US" sz="2600"/>
              </a:br>
              <a:r>
                <a:rPr lang="en-US" altLang="en-US" sz="2600"/>
                <a:t>centromere</a:t>
              </a:r>
            </a:p>
          </p:txBody>
        </p:sp>
        <p:grpSp>
          <p:nvGrpSpPr>
            <p:cNvPr id="105485" name="Group 28"/>
            <p:cNvGrpSpPr>
              <a:grpSpLocks/>
            </p:cNvGrpSpPr>
            <p:nvPr/>
          </p:nvGrpSpPr>
          <p:grpSpPr bwMode="auto">
            <a:xfrm>
              <a:off x="2229" y="2060"/>
              <a:ext cx="1855" cy="703"/>
              <a:chOff x="2445" y="2060"/>
              <a:chExt cx="1855" cy="703"/>
            </a:xfrm>
          </p:grpSpPr>
          <p:sp>
            <p:nvSpPr>
              <p:cNvPr id="105487" name="Rectangle 11"/>
              <p:cNvSpPr>
                <a:spLocks noChangeArrowheads="1"/>
              </p:cNvSpPr>
              <p:nvPr/>
            </p:nvSpPr>
            <p:spPr bwMode="auto">
              <a:xfrm>
                <a:off x="2677" y="2060"/>
                <a:ext cx="136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 crossover</a:t>
                </a:r>
              </a:p>
            </p:txBody>
          </p:sp>
          <p:sp>
            <p:nvSpPr>
              <p:cNvPr id="105488" name="Rectangle 12"/>
              <p:cNvSpPr>
                <a:spLocks noChangeArrowheads="1"/>
              </p:cNvSpPr>
              <p:nvPr/>
            </p:nvSpPr>
            <p:spPr bwMode="auto">
              <a:xfrm>
                <a:off x="3231" y="2455"/>
                <a:ext cx="232"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2</a:t>
                </a:r>
              </a:p>
            </p:txBody>
          </p:sp>
          <p:sp>
            <p:nvSpPr>
              <p:cNvPr id="105489" name="Line 13"/>
              <p:cNvSpPr>
                <a:spLocks noChangeShapeType="1"/>
              </p:cNvSpPr>
              <p:nvPr/>
            </p:nvSpPr>
            <p:spPr bwMode="auto">
              <a:xfrm>
                <a:off x="2445" y="2412"/>
                <a:ext cx="1855" cy="0"/>
              </a:xfrm>
              <a:prstGeom prst="line">
                <a:avLst/>
              </a:prstGeom>
              <a:noFill/>
              <a:ln w="57150">
                <a:solidFill>
                  <a:srgbClr val="0F116A"/>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05486" name="Rectangle 15"/>
            <p:cNvSpPr>
              <a:spLocks noChangeArrowheads="1"/>
            </p:cNvSpPr>
            <p:nvPr/>
          </p:nvSpPr>
          <p:spPr bwMode="auto">
            <a:xfrm>
              <a:off x="1949" y="2258"/>
              <a:ext cx="237"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2600"/>
                <a:t>=</a:t>
              </a:r>
            </a:p>
          </p:txBody>
        </p:sp>
      </p:grpSp>
      <p:pic>
        <p:nvPicPr>
          <p:cNvPr id="105480"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3789" y="4913313"/>
            <a:ext cx="2613025"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81" name="Picture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3663" y="4872038"/>
            <a:ext cx="1350962" cy="186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82"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90001" y="661989"/>
            <a:ext cx="1095375"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83" name="Picture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15363" y="2781301"/>
            <a:ext cx="1644650"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85994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7: Mitosis &amp; Meiosis</a:t>
            </a:r>
          </a:p>
        </p:txBody>
      </p:sp>
      <p:sp>
        <p:nvSpPr>
          <p:cNvPr id="107523" name="Rectangle 1027" descr="Rectangle: Click to edit Master text styles&#10;Second level&#10;Third level&#10;Fourth level&#10;Fifth level"/>
          <p:cNvSpPr>
            <a:spLocks noGrp="1" noChangeArrowheads="1"/>
          </p:cNvSpPr>
          <p:nvPr>
            <p:ph type="body" idx="1"/>
          </p:nvPr>
        </p:nvSpPr>
        <p:spPr>
          <a:xfrm>
            <a:off x="2238375" y="1371601"/>
            <a:ext cx="8110538" cy="5072063"/>
          </a:xfrm>
        </p:spPr>
        <p:txBody>
          <a:bodyPr/>
          <a:lstStyle/>
          <a:p>
            <a:pPr marL="0" indent="0">
              <a:buNone/>
            </a:pPr>
            <a:r>
              <a:rPr lang="en-US" altLang="en-US" sz="1800">
                <a:solidFill>
                  <a:schemeClr val="tx2"/>
                </a:solidFill>
                <a:ea typeface="ＭＳ Ｐゴシック" panose="020B0600070205080204" pitchFamily="34" charset="-128"/>
              </a:rPr>
              <a:t>ESSAY 1987</a:t>
            </a:r>
            <a:endParaRPr lang="en-US" altLang="en-US" sz="1800">
              <a:ea typeface="ＭＳ Ｐゴシック" panose="020B0600070205080204" pitchFamily="34" charset="-128"/>
            </a:endParaRPr>
          </a:p>
          <a:p>
            <a:pPr marL="0" indent="0">
              <a:buNone/>
            </a:pPr>
            <a:r>
              <a:rPr lang="en-US" altLang="en-US" sz="1800">
                <a:ea typeface="ＭＳ Ｐゴシック" panose="020B0600070205080204" pitchFamily="34" charset="-128"/>
              </a:rPr>
              <a:t>Discuss the process of cell division in animals. Include a description of mitosis and cytokinesis, and of the other phases of the cell cycle. Do not include meiosis.</a:t>
            </a:r>
          </a:p>
          <a:p>
            <a:pPr marL="0" indent="0">
              <a:buNone/>
            </a:pPr>
            <a:endParaRPr lang="en-US" altLang="en-US" sz="1800">
              <a:ea typeface="ＭＳ Ｐゴシック" panose="020B0600070205080204" pitchFamily="34" charset="-128"/>
            </a:endParaRPr>
          </a:p>
          <a:p>
            <a:pPr marL="0" indent="0">
              <a:buNone/>
            </a:pPr>
            <a:r>
              <a:rPr lang="en-US" altLang="en-US" sz="1800">
                <a:solidFill>
                  <a:schemeClr val="tx2"/>
                </a:solidFill>
                <a:ea typeface="ＭＳ Ｐゴシック" panose="020B0600070205080204" pitchFamily="34" charset="-128"/>
              </a:rPr>
              <a:t>ESSAY 2004</a:t>
            </a:r>
          </a:p>
          <a:p>
            <a:pPr marL="0" indent="0">
              <a:buNone/>
            </a:pPr>
            <a:r>
              <a:rPr lang="en-US" altLang="en-US" sz="1800">
                <a:ea typeface="ＭＳ Ｐゴシック" panose="020B0600070205080204" pitchFamily="34" charset="-128"/>
              </a:rPr>
              <a:t>Meiosis reduces chromosome number and rearranges genetic information.</a:t>
            </a:r>
          </a:p>
          <a:p>
            <a:pPr marL="403225" lvl="1" indent="-288925">
              <a:buNone/>
            </a:pPr>
            <a:r>
              <a:rPr lang="en-US" altLang="en-US" sz="1700">
                <a:solidFill>
                  <a:srgbClr val="0F116A"/>
                </a:solidFill>
                <a:ea typeface="ＭＳ Ｐゴシック" panose="020B0600070205080204" pitchFamily="34" charset="-128"/>
              </a:rPr>
              <a:t>a. Explain how the reduction and rearrangement are accomplished in meiosis.</a:t>
            </a:r>
          </a:p>
          <a:p>
            <a:pPr marL="403225" lvl="1" indent="-288925">
              <a:buNone/>
            </a:pPr>
            <a:r>
              <a:rPr lang="en-US" altLang="en-US" sz="1700">
                <a:solidFill>
                  <a:srgbClr val="0F116A"/>
                </a:solidFill>
                <a:ea typeface="ＭＳ Ｐゴシック" panose="020B0600070205080204" pitchFamily="34" charset="-128"/>
              </a:rPr>
              <a:t>b. Several human disorders occur as a result of defects in the meiotic process. Identify ONE such chromosomal abnormality; what effects does it have on the phenotype of people with the disorder? Describe how this abnormality could result from a defect in meiosis.</a:t>
            </a:r>
          </a:p>
          <a:p>
            <a:pPr marL="403225" lvl="1" indent="-288925">
              <a:buNone/>
            </a:pPr>
            <a:r>
              <a:rPr lang="en-US" altLang="en-US" sz="1700">
                <a:solidFill>
                  <a:srgbClr val="0F116A"/>
                </a:solidFill>
                <a:ea typeface="ＭＳ Ｐゴシック" panose="020B0600070205080204" pitchFamily="34" charset="-128"/>
              </a:rPr>
              <a:t>c. Production of offspring by parthenogenesis or cloning bypasses the typical meiotic process. Describe either parthenogenesis or cloning and compare the genomes of the offspring with those of the parents.</a:t>
            </a:r>
          </a:p>
        </p:txBody>
      </p:sp>
    </p:spTree>
    <p:extLst>
      <p:ext uri="{BB962C8B-B14F-4D97-AF65-F5344CB8AC3E}">
        <p14:creationId xmlns:p14="http://schemas.microsoft.com/office/powerpoint/2010/main" val="2609323978"/>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7: Mitosis &amp; Meiosis</a:t>
            </a:r>
          </a:p>
        </p:txBody>
      </p:sp>
      <p:sp>
        <p:nvSpPr>
          <p:cNvPr id="109571" name="Rectangle 1027" descr="Rectangle: Click to edit Master text styles&#10;Second level&#10;Third level&#10;Fourth level&#10;Fifth level"/>
          <p:cNvSpPr>
            <a:spLocks noGrp="1" noChangeArrowheads="1"/>
          </p:cNvSpPr>
          <p:nvPr>
            <p:ph type="body" idx="1"/>
          </p:nvPr>
        </p:nvSpPr>
        <p:spPr>
          <a:xfrm>
            <a:off x="2238375" y="1371601"/>
            <a:ext cx="8110538" cy="5072063"/>
          </a:xfrm>
        </p:spPr>
        <p:txBody>
          <a:bodyPr>
            <a:normAutofit fontScale="92500" lnSpcReduction="10000"/>
          </a:bodyPr>
          <a:lstStyle/>
          <a:p>
            <a:pPr marL="0" indent="0">
              <a:buNone/>
            </a:pPr>
            <a:r>
              <a:rPr lang="en-US" altLang="en-US" sz="1800">
                <a:solidFill>
                  <a:schemeClr val="tx2"/>
                </a:solidFill>
                <a:ea typeface="ＭＳ Ｐゴシック" panose="020B0600070205080204" pitchFamily="34" charset="-128"/>
              </a:rPr>
              <a:t>ESSAY 1987</a:t>
            </a:r>
            <a:endParaRPr lang="en-US" altLang="en-US" sz="1800">
              <a:ea typeface="ＭＳ Ｐゴシック" panose="020B0600070205080204" pitchFamily="34" charset="-128"/>
            </a:endParaRPr>
          </a:p>
          <a:p>
            <a:pPr marL="0" indent="0">
              <a:buNone/>
            </a:pPr>
            <a:r>
              <a:rPr lang="en-US" altLang="en-US" sz="1800">
                <a:ea typeface="ＭＳ Ｐゴシック" panose="020B0600070205080204" pitchFamily="34" charset="-128"/>
              </a:rPr>
              <a:t>Discuss the process of cell division in animals. Include a description of mitosis and cytokinesis, and of the other phases of the cell cycle. Do not include meiosis. </a:t>
            </a:r>
            <a:r>
              <a:rPr lang="en-US" altLang="en-US" sz="1800">
                <a:solidFill>
                  <a:srgbClr val="FF0000"/>
                </a:solidFill>
                <a:ea typeface="ＭＳ Ｐゴシック" panose="020B0600070205080204" pitchFamily="34" charset="-128"/>
              </a:rPr>
              <a:t>Simply explain cell cycle (G1, S, G2, Mitosis, cytokinesis) </a:t>
            </a:r>
            <a:r>
              <a:rPr lang="en-US" altLang="en-US" sz="1800">
                <a:solidFill>
                  <a:srgbClr val="FF0000"/>
                </a:solidFill>
                <a:ea typeface="ＭＳ Ｐゴシック" panose="020B0600070205080204" pitchFamily="34" charset="-128"/>
                <a:sym typeface="Wingdings" panose="05000000000000000000" pitchFamily="2" charset="2"/>
              </a:rPr>
              <a:t> see notes on topic</a:t>
            </a:r>
            <a:endParaRPr lang="en-US" altLang="en-US" sz="1800">
              <a:solidFill>
                <a:srgbClr val="FF0000"/>
              </a:solidFill>
              <a:ea typeface="ＭＳ Ｐゴシック" panose="020B0600070205080204" pitchFamily="34" charset="-128"/>
            </a:endParaRPr>
          </a:p>
          <a:p>
            <a:pPr marL="0" indent="0">
              <a:buNone/>
            </a:pPr>
            <a:endParaRPr lang="en-US" altLang="en-US" sz="1800">
              <a:ea typeface="ＭＳ Ｐゴシック" panose="020B0600070205080204" pitchFamily="34" charset="-128"/>
            </a:endParaRPr>
          </a:p>
          <a:p>
            <a:pPr marL="0" indent="0">
              <a:buNone/>
            </a:pPr>
            <a:r>
              <a:rPr lang="en-US" altLang="en-US" sz="1800">
                <a:solidFill>
                  <a:schemeClr val="tx2"/>
                </a:solidFill>
                <a:ea typeface="ＭＳ Ｐゴシック" panose="020B0600070205080204" pitchFamily="34" charset="-128"/>
              </a:rPr>
              <a:t>ESSAY 2004</a:t>
            </a:r>
          </a:p>
          <a:p>
            <a:pPr marL="0" indent="0">
              <a:buNone/>
            </a:pPr>
            <a:r>
              <a:rPr lang="en-US" altLang="en-US" sz="1800">
                <a:ea typeface="ＭＳ Ｐゴシック" panose="020B0600070205080204" pitchFamily="34" charset="-128"/>
              </a:rPr>
              <a:t>Meiosis reduces chromosome number and rearranges genetic information.</a:t>
            </a:r>
          </a:p>
          <a:p>
            <a:pPr marL="403225" lvl="1" indent="-288925">
              <a:buNone/>
            </a:pPr>
            <a:r>
              <a:rPr lang="en-US" altLang="en-US" sz="1700">
                <a:solidFill>
                  <a:srgbClr val="0F116A"/>
                </a:solidFill>
                <a:ea typeface="ＭＳ Ｐゴシック" panose="020B0600070205080204" pitchFamily="34" charset="-128"/>
              </a:rPr>
              <a:t>a. Explain how the reduction and rearrangement are accomplished in meiosis. </a:t>
            </a:r>
            <a:r>
              <a:rPr lang="en-US" altLang="en-US" sz="1700">
                <a:solidFill>
                  <a:srgbClr val="FF0000"/>
                </a:solidFill>
                <a:ea typeface="ＭＳ Ｐゴシック" panose="020B0600070205080204" pitchFamily="34" charset="-128"/>
              </a:rPr>
              <a:t>Chromosomes are paired in tetrads first, they get split in half so the cells after the first division of meiosis have ½ the number of chromosomes as the parent cell.  Rearrangement is due to independent assortment, where maternal and paternal chromosomes line up randomly in the tetrads, and crossing over which occurs in Prophase I.  Crossing over is when a piece of one chromosomes breaks off and switches places with a piece on the homologous chromosome.  </a:t>
            </a:r>
          </a:p>
          <a:p>
            <a:pPr marL="403225" lvl="1" indent="-288925">
              <a:buNone/>
            </a:pPr>
            <a:r>
              <a:rPr lang="en-US" altLang="en-US" sz="1700">
                <a:solidFill>
                  <a:srgbClr val="0F116A"/>
                </a:solidFill>
                <a:ea typeface="ＭＳ Ｐゴシック" panose="020B0600070205080204" pitchFamily="34" charset="-128"/>
              </a:rPr>
              <a:t>b. Several human disorders occur as a result of defects in the meiotic process. Identify ONE such chromosomal abnormality; what effects does it have on the phenotype of people with the disorder? Describe how this abnormality could result from a defect in meiosis.</a:t>
            </a:r>
          </a:p>
          <a:p>
            <a:pPr marL="403225" lvl="1" indent="-288925">
              <a:buNone/>
            </a:pPr>
            <a:r>
              <a:rPr lang="en-US" altLang="en-US" sz="1700">
                <a:solidFill>
                  <a:srgbClr val="0F116A"/>
                </a:solidFill>
                <a:ea typeface="ＭＳ Ｐゴシック" panose="020B0600070205080204" pitchFamily="34" charset="-128"/>
              </a:rPr>
              <a:t>c. Production of offspring by parthenogenesis or cloning bypasses the typical meiotic process. Describe either parthenogenesis or cloning and compare the genomes of the offspring with those of the parents.</a:t>
            </a:r>
          </a:p>
        </p:txBody>
      </p:sp>
    </p:spTree>
    <p:extLst>
      <p:ext uri="{BB962C8B-B14F-4D97-AF65-F5344CB8AC3E}">
        <p14:creationId xmlns:p14="http://schemas.microsoft.com/office/powerpoint/2010/main" val="879057735"/>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7: Mitosis &amp; Meiosis</a:t>
            </a:r>
          </a:p>
        </p:txBody>
      </p:sp>
      <p:sp>
        <p:nvSpPr>
          <p:cNvPr id="111619" name="Rectangle 1027" descr="Rectangle: Click to edit Master text styles&#10;Second level&#10;Third level&#10;Fourth level&#10;Fifth level"/>
          <p:cNvSpPr>
            <a:spLocks noGrp="1" noChangeArrowheads="1"/>
          </p:cNvSpPr>
          <p:nvPr>
            <p:ph type="body" idx="1"/>
          </p:nvPr>
        </p:nvSpPr>
        <p:spPr>
          <a:xfrm>
            <a:off x="2238375" y="1371601"/>
            <a:ext cx="8110538" cy="5072063"/>
          </a:xfrm>
        </p:spPr>
        <p:txBody>
          <a:bodyPr/>
          <a:lstStyle/>
          <a:p>
            <a:pPr marL="403225" lvl="1" indent="-288925">
              <a:buNone/>
            </a:pPr>
            <a:r>
              <a:rPr lang="en-US" altLang="en-US" sz="1700">
                <a:solidFill>
                  <a:srgbClr val="0F116A"/>
                </a:solidFill>
                <a:ea typeface="ＭＳ Ｐゴシック" panose="020B0600070205080204" pitchFamily="34" charset="-128"/>
              </a:rPr>
              <a:t>b. Several human disorders occur as a result of defects in the meiotic process. Identify ONE such chromosomal abnormality; what effects does it have on the phenotype of people with the disorder? Describe how this abnormality could result from a defect in meiosis. </a:t>
            </a:r>
            <a:r>
              <a:rPr lang="en-US" altLang="en-US" sz="1700">
                <a:solidFill>
                  <a:srgbClr val="FF0000"/>
                </a:solidFill>
                <a:ea typeface="ＭＳ Ｐゴシック" panose="020B0600070205080204" pitchFamily="34" charset="-128"/>
              </a:rPr>
              <a:t>Down Syndrome is trisomy 21 (an extra copy of chromosome #21).  This is characterized by low muscle tone, small stature, an upward slant to the eyes, a single deep crease across the center of the palm, and some mental deficiencies.  Down Syndrome is caused by nondisjunction – chromosomes not separating correctly during meiosis.  This can happen in either meiosis I or meiosis II. </a:t>
            </a:r>
          </a:p>
          <a:p>
            <a:pPr marL="403225" lvl="1" indent="-288925">
              <a:buNone/>
            </a:pPr>
            <a:r>
              <a:rPr lang="en-US" altLang="en-US" sz="1700">
                <a:solidFill>
                  <a:srgbClr val="0F116A"/>
                </a:solidFill>
                <a:ea typeface="ＭＳ Ｐゴシック" panose="020B0600070205080204" pitchFamily="34" charset="-128"/>
              </a:rPr>
              <a:t>c. Production of offspring by parthenogenesis or cloning bypasses the typical meiotic process. Describe either parthenogenesis or cloning and compare the genomes of the offspring with those of the parents. </a:t>
            </a:r>
            <a:r>
              <a:rPr lang="en-US" altLang="en-US" sz="1700">
                <a:solidFill>
                  <a:srgbClr val="FF0000"/>
                </a:solidFill>
                <a:ea typeface="ＭＳ Ｐゴシック" panose="020B0600070205080204" pitchFamily="34" charset="-128"/>
              </a:rPr>
              <a:t>Parthenogenesis is an example of asexual reproduction where growth and development of embryos occur without fertilization. In animals, parthenogenesis means development of an embryo from an unfertilized egg cell.  This would produce clones and all offspring would be genetically identical to the parent cell.  </a:t>
            </a:r>
          </a:p>
        </p:txBody>
      </p:sp>
    </p:spTree>
    <p:extLst>
      <p:ext uri="{BB962C8B-B14F-4D97-AF65-F5344CB8AC3E}">
        <p14:creationId xmlns:p14="http://schemas.microsoft.com/office/powerpoint/2010/main" val="1411701124"/>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5"/>
          <p:cNvSpPr>
            <a:spLocks noGrp="1"/>
          </p:cNvSpPr>
          <p:nvPr>
            <p:ph type="title"/>
          </p:nvPr>
        </p:nvSpPr>
        <p:spPr/>
        <p:txBody>
          <a:bodyPr/>
          <a:lstStyle/>
          <a:p>
            <a:pPr eaLnBrk="1" hangingPunct="1"/>
            <a:r>
              <a:rPr lang="en-US" altLang="en-US">
                <a:ea typeface="ＭＳ Ｐゴシック" panose="020B0600070205080204" pitchFamily="34" charset="-128"/>
              </a:rPr>
              <a:t>Lab 8: Bacterial Transformation</a:t>
            </a:r>
            <a:endParaRPr lang="en-US" altLang="en-US" u="sng">
              <a:ea typeface="ＭＳ Ｐゴシック" panose="020B0600070205080204" pitchFamily="34" charset="-128"/>
            </a:endParaRPr>
          </a:p>
        </p:txBody>
      </p:sp>
      <p:sp>
        <p:nvSpPr>
          <p:cNvPr id="7" name="Content Placeholder 6" descr="Rectangle: Click to edit Master text styles&#10;Second level&#10;Third level&#10;Fourth level&#10;Fifth level"/>
          <p:cNvSpPr>
            <a:spLocks noGrp="1"/>
          </p:cNvSpPr>
          <p:nvPr>
            <p:ph idx="1"/>
          </p:nvPr>
        </p:nvSpPr>
        <p:spPr>
          <a:xfrm>
            <a:off x="2362201" y="1371600"/>
            <a:ext cx="8126413" cy="4419600"/>
          </a:xfrm>
        </p:spPr>
        <p:txBody>
          <a:bodyPr/>
          <a:lstStyle/>
          <a:p>
            <a:pPr eaLnBrk="1" hangingPunct="1">
              <a:buFont typeface="Wingdings" panose="05000000000000000000" pitchFamily="2" charset="2"/>
              <a:buNone/>
            </a:pPr>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eaLnBrk="1" hangingPunct="1"/>
            <a:r>
              <a:rPr lang="en-US" altLang="en-US" sz="2600">
                <a:ea typeface="ＭＳ Ｐゴシック" panose="020B0600070205080204" pitchFamily="34" charset="-128"/>
              </a:rPr>
              <a:t>Transformation: uptake of foreign DNA from surroundings</a:t>
            </a:r>
          </a:p>
          <a:p>
            <a:pPr eaLnBrk="1" hangingPunct="1"/>
            <a:r>
              <a:rPr lang="en-US" altLang="en-US" sz="2600">
                <a:solidFill>
                  <a:srgbClr val="FF0000"/>
                </a:solidFill>
                <a:ea typeface="ＭＳ Ｐゴシック" panose="020B0600070205080204" pitchFamily="34" charset="-128"/>
              </a:rPr>
              <a:t>Plasmid</a:t>
            </a:r>
            <a:r>
              <a:rPr lang="en-US" altLang="en-US" sz="2600">
                <a:ea typeface="ＭＳ Ｐゴシック" panose="020B0600070205080204" pitchFamily="34" charset="-128"/>
              </a:rPr>
              <a:t> = small ring of DNA with a few genes</a:t>
            </a:r>
          </a:p>
          <a:p>
            <a:pPr lvl="1" eaLnBrk="1" hangingPunct="1"/>
            <a:r>
              <a:rPr lang="en-US" altLang="en-US" sz="2600">
                <a:ea typeface="ＭＳ Ｐゴシック" panose="020B0600070205080204" pitchFamily="34" charset="-128"/>
              </a:rPr>
              <a:t>Replicates separately from bacteria DNA</a:t>
            </a:r>
          </a:p>
          <a:p>
            <a:pPr lvl="1" eaLnBrk="1" hangingPunct="1"/>
            <a:r>
              <a:rPr lang="en-US" altLang="en-US" sz="2600">
                <a:ea typeface="ＭＳ Ｐゴシック" panose="020B0600070205080204" pitchFamily="34" charset="-128"/>
              </a:rPr>
              <a:t>Can carry genes for </a:t>
            </a:r>
            <a:r>
              <a:rPr lang="en-US" altLang="en-US" sz="2600">
                <a:solidFill>
                  <a:srgbClr val="FF0000"/>
                </a:solidFill>
                <a:ea typeface="ＭＳ Ｐゴシック" panose="020B0600070205080204" pitchFamily="34" charset="-128"/>
              </a:rPr>
              <a:t>antibiotic resistance</a:t>
            </a:r>
          </a:p>
          <a:p>
            <a:pPr lvl="1" eaLnBrk="1" hangingPunct="1"/>
            <a:r>
              <a:rPr lang="en-US" altLang="en-US" sz="2600" u="sng">
                <a:ea typeface="ＭＳ Ｐゴシック" panose="020B0600070205080204" pitchFamily="34" charset="-128"/>
              </a:rPr>
              <a:t>Genetic engineering</a:t>
            </a:r>
            <a:r>
              <a:rPr lang="en-US" altLang="en-US" sz="2600">
                <a:ea typeface="ＭＳ Ｐゴシック" panose="020B0600070205080204" pitchFamily="34" charset="-128"/>
              </a:rPr>
              <a:t>: recombinant DNA = </a:t>
            </a:r>
            <a:r>
              <a:rPr lang="en-US" altLang="en-US" sz="2600">
                <a:solidFill>
                  <a:srgbClr val="FF0000"/>
                </a:solidFill>
                <a:ea typeface="ＭＳ Ｐゴシック" panose="020B0600070205080204" pitchFamily="34" charset="-128"/>
              </a:rPr>
              <a:t>pGLO plasmid</a:t>
            </a:r>
          </a:p>
          <a:p>
            <a:pPr lvl="1" eaLnBrk="1" hangingPunct="1"/>
            <a:endParaRPr lang="en-US" altLang="en-US" sz="2600">
              <a:ea typeface="ＭＳ Ｐゴシック" panose="020B0600070205080204" pitchFamily="34" charset="-128"/>
            </a:endParaRPr>
          </a:p>
        </p:txBody>
      </p:sp>
      <p:pic>
        <p:nvPicPr>
          <p:cNvPr id="113668"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6626" y="4710113"/>
            <a:ext cx="25828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531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2738" y="1335089"/>
            <a:ext cx="6705600"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1" name="Title 3"/>
          <p:cNvSpPr>
            <a:spLocks noGrp="1"/>
          </p:cNvSpPr>
          <p:nvPr>
            <p:ph type="title"/>
          </p:nvPr>
        </p:nvSpPr>
        <p:spPr>
          <a:xfrm>
            <a:off x="2230439" y="566739"/>
            <a:ext cx="7469187" cy="788987"/>
          </a:xfrm>
        </p:spPr>
        <p:txBody>
          <a:bodyPr/>
          <a:lstStyle/>
          <a:p>
            <a:pPr eaLnBrk="1" hangingPunct="1"/>
            <a:r>
              <a:rPr lang="en-US" altLang="en-US">
                <a:ea typeface="ＭＳ Ｐゴシック" panose="020B0600070205080204" pitchFamily="34" charset="-128"/>
              </a:rPr>
              <a:t>Lab 8: Bacterial Transformation</a:t>
            </a:r>
            <a:endParaRPr lang="en-US" altLang="en-US" u="sng">
              <a:ea typeface="ＭＳ Ｐゴシック" panose="020B0600070205080204" pitchFamily="34" charset="-128"/>
            </a:endParaRPr>
          </a:p>
        </p:txBody>
      </p:sp>
    </p:spTree>
    <p:extLst>
      <p:ext uri="{BB962C8B-B14F-4D97-AF65-F5344CB8AC3E}">
        <p14:creationId xmlns:p14="http://schemas.microsoft.com/office/powerpoint/2010/main" val="28189132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r>
              <a:rPr lang="en-US" altLang="en-US">
                <a:ea typeface="ＭＳ Ｐゴシック" panose="020B0600070205080204" pitchFamily="34" charset="-128"/>
              </a:rPr>
              <a:t>Lab 8: Bacterial Transformation</a:t>
            </a:r>
          </a:p>
        </p:txBody>
      </p:sp>
      <p:pic>
        <p:nvPicPr>
          <p:cNvPr id="11571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8025" y="1809751"/>
            <a:ext cx="6319838"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376360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8: Bacterial Transformation</a:t>
            </a:r>
          </a:p>
        </p:txBody>
      </p:sp>
      <p:sp>
        <p:nvSpPr>
          <p:cNvPr id="117763" name="Rectangle 1027" descr="Rectangle: Click to edit Master text styles&#10;Second level&#10;Third level&#10;Fourth level&#10;Fifth level"/>
          <p:cNvSpPr>
            <a:spLocks noGrp="1" noChangeArrowheads="1"/>
          </p:cNvSpPr>
          <p:nvPr>
            <p:ph type="body" idx="1"/>
          </p:nvPr>
        </p:nvSpPr>
        <p:spPr>
          <a:xfrm>
            <a:off x="2362200" y="1371600"/>
            <a:ext cx="8305800" cy="4419600"/>
          </a:xfrm>
        </p:spPr>
        <p:txBody>
          <a:bodyPr/>
          <a:lstStyle/>
          <a:p>
            <a:pPr eaLnBrk="1" hangingPunct="1"/>
            <a:r>
              <a:rPr lang="en-US" altLang="en-US" u="sng">
                <a:ea typeface="ＭＳ Ｐゴシック" panose="020B0600070205080204" pitchFamily="34" charset="-128"/>
              </a:rPr>
              <a:t>Conclusions</a:t>
            </a:r>
            <a:r>
              <a:rPr lang="en-US" altLang="en-US">
                <a:ea typeface="ＭＳ Ｐゴシック" panose="020B0600070205080204" pitchFamily="34" charset="-128"/>
              </a:rPr>
              <a:t>:</a:t>
            </a:r>
          </a:p>
          <a:p>
            <a:pPr lvl="1" eaLnBrk="1" hangingPunct="1"/>
            <a:r>
              <a:rPr lang="en-US" altLang="en-US">
                <a:ea typeface="ＭＳ Ｐゴシック" panose="020B0600070205080204" pitchFamily="34" charset="-128"/>
              </a:rPr>
              <a:t>Foreign DNA inserted using vector (plasmid)</a:t>
            </a:r>
          </a:p>
          <a:p>
            <a:pPr lvl="1" eaLnBrk="1" hangingPunct="1"/>
            <a:r>
              <a:rPr lang="en-US" altLang="en-US">
                <a:ea typeface="ＭＳ Ｐゴシック" panose="020B0600070205080204" pitchFamily="34" charset="-128"/>
              </a:rPr>
              <a:t>Ampicillin = Selecting agent</a:t>
            </a:r>
          </a:p>
          <a:p>
            <a:pPr lvl="2" eaLnBrk="1" hangingPunct="1"/>
            <a:r>
              <a:rPr lang="en-US" altLang="en-US" b="0">
                <a:ea typeface="ＭＳ Ｐゴシック" panose="020B0600070205080204" pitchFamily="34" charset="-128"/>
              </a:rPr>
              <a:t>No transformation = no growth on amp</a:t>
            </a:r>
            <a:r>
              <a:rPr lang="en-US" altLang="en-US" b="0" baseline="30000">
                <a:ea typeface="ＭＳ Ｐゴシック" panose="020B0600070205080204" pitchFamily="34" charset="-128"/>
              </a:rPr>
              <a:t>+</a:t>
            </a:r>
            <a:r>
              <a:rPr lang="en-US" altLang="en-US" b="0">
                <a:ea typeface="ＭＳ Ｐゴシック" panose="020B0600070205080204" pitchFamily="34" charset="-128"/>
              </a:rPr>
              <a:t> plate</a:t>
            </a:r>
          </a:p>
          <a:p>
            <a:pPr lvl="1" eaLnBrk="1" hangingPunct="1"/>
            <a:r>
              <a:rPr lang="en-US" altLang="en-US">
                <a:ea typeface="ＭＳ Ｐゴシック" panose="020B0600070205080204" pitchFamily="34" charset="-128"/>
              </a:rPr>
              <a:t>Regulate genes by transcription factors (araC protein)</a:t>
            </a:r>
          </a:p>
        </p:txBody>
      </p:sp>
      <p:pic>
        <p:nvPicPr>
          <p:cNvPr id="117764" name="Picture 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6476" y="3754438"/>
            <a:ext cx="6564313" cy="296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98561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6650" y="601664"/>
            <a:ext cx="6237288" cy="589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011989" y="2625725"/>
            <a:ext cx="3551237" cy="2032000"/>
          </a:xfrm>
          <a:prstGeom prst="rect">
            <a:avLst/>
          </a:prstGeom>
          <a:noFill/>
        </p:spPr>
        <p:txBody>
          <a:bodyPr>
            <a:spAutoFit/>
          </a:bodyPr>
          <a:lstStyle/>
          <a:p>
            <a:pPr>
              <a:defRPr/>
            </a:pPr>
            <a:r>
              <a:rPr lang="en-US" dirty="0"/>
              <a:t>Plates that have only ampicillin-resistant bacteria growing include which of the following? </a:t>
            </a:r>
          </a:p>
          <a:p>
            <a:pPr marL="627063" indent="-169863">
              <a:buFontTx/>
              <a:buAutoNum type="alphaUcPeriod"/>
              <a:defRPr/>
            </a:pPr>
            <a:r>
              <a:rPr lang="en-US" dirty="0"/>
              <a:t> I only</a:t>
            </a:r>
          </a:p>
          <a:p>
            <a:pPr marL="627063" indent="-169863">
              <a:buFontTx/>
              <a:buAutoNum type="alphaUcPeriod"/>
              <a:defRPr/>
            </a:pPr>
            <a:r>
              <a:rPr lang="en-US" dirty="0"/>
              <a:t> III only</a:t>
            </a:r>
          </a:p>
          <a:p>
            <a:pPr marL="627063" indent="-169863">
              <a:buFontTx/>
              <a:buAutoNum type="alphaUcPeriod"/>
              <a:defRPr/>
            </a:pPr>
            <a:r>
              <a:rPr lang="en-US" dirty="0"/>
              <a:t> IV only</a:t>
            </a:r>
          </a:p>
          <a:p>
            <a:pPr marL="627063" indent="-169863">
              <a:buFontTx/>
              <a:buAutoNum type="alphaUcPeriod"/>
              <a:defRPr/>
            </a:pPr>
            <a:r>
              <a:rPr lang="en-US" dirty="0"/>
              <a:t> I and II</a:t>
            </a:r>
          </a:p>
        </p:txBody>
      </p:sp>
    </p:spTree>
    <p:extLst>
      <p:ext uri="{BB962C8B-B14F-4D97-AF65-F5344CB8AC3E}">
        <p14:creationId xmlns:p14="http://schemas.microsoft.com/office/powerpoint/2010/main" val="3622453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2106613" y="269875"/>
            <a:ext cx="7772400" cy="762000"/>
          </a:xfrm>
        </p:spPr>
        <p:txBody>
          <a:bodyPr>
            <a:normAutofit fontScale="90000"/>
          </a:bodyPr>
          <a:lstStyle/>
          <a:p>
            <a:r>
              <a:rPr lang="en-US" altLang="en-US" sz="2800">
                <a:ea typeface="ＭＳ Ｐゴシック" panose="020B0600070205080204" pitchFamily="34" charset="-128"/>
              </a:rPr>
              <a:t>Lab 2: Mathematical Modeling:</a:t>
            </a:r>
            <a:br>
              <a:rPr lang="en-US" altLang="en-US" sz="2800">
                <a:ea typeface="ＭＳ Ｐゴシック" panose="020B0600070205080204" pitchFamily="34" charset="-128"/>
              </a:rPr>
            </a:br>
            <a:r>
              <a:rPr lang="en-US" altLang="en-US" sz="2800">
                <a:ea typeface="ＭＳ Ｐゴシック" panose="020B0600070205080204" pitchFamily="34" charset="-128"/>
              </a:rPr>
              <a:t>Hardy-Weinberg</a:t>
            </a:r>
          </a:p>
        </p:txBody>
      </p:sp>
      <p:sp>
        <p:nvSpPr>
          <p:cNvPr id="13315" name="Content Placeholder 4" descr="Rectangle: Click to edit Master text styles&#10;Second level&#10;Third level&#10;Fourth level&#10;Fifth level"/>
          <p:cNvSpPr>
            <a:spLocks noGrp="1"/>
          </p:cNvSpPr>
          <p:nvPr>
            <p:ph idx="1"/>
          </p:nvPr>
        </p:nvSpPr>
        <p:spPr>
          <a:xfrm>
            <a:off x="2362200" y="1371601"/>
            <a:ext cx="7772400" cy="5167313"/>
          </a:xfrm>
        </p:spPr>
        <p:txBody>
          <a:bodyPr/>
          <a:lstStyle/>
          <a:p>
            <a:pPr>
              <a:buFont typeface="Wingdings" panose="05000000000000000000" pitchFamily="2" charset="2"/>
              <a:buNone/>
            </a:pPr>
            <a:r>
              <a:rPr lang="en-US" altLang="en-US" u="sng">
                <a:ea typeface="ＭＳ Ｐゴシック" panose="020B0600070205080204" pitchFamily="34" charset="-128"/>
              </a:rPr>
              <a:t>Analysis &amp; Results</a:t>
            </a:r>
            <a:r>
              <a:rPr lang="en-US" altLang="en-US">
                <a:ea typeface="ＭＳ Ｐゴシック" panose="020B0600070205080204" pitchFamily="34" charset="-128"/>
              </a:rPr>
              <a:t>:</a:t>
            </a:r>
          </a:p>
          <a:p>
            <a:r>
              <a:rPr lang="en-US" altLang="en-US" i="1" u="sng">
                <a:solidFill>
                  <a:srgbClr val="FF0000"/>
                </a:solidFill>
                <a:ea typeface="ＭＳ Ｐゴシック" panose="020B0600070205080204" pitchFamily="34" charset="-128"/>
              </a:rPr>
              <a:t>Null model</a:t>
            </a:r>
            <a:r>
              <a:rPr lang="en-US" altLang="en-US">
                <a:ea typeface="ＭＳ Ｐゴシック" panose="020B0600070205080204" pitchFamily="34" charset="-128"/>
              </a:rPr>
              <a:t>: in the absence of random events that affect populations, allele frequencies (p,q) should be the same from generation to generation (H-W equilibrium)</a:t>
            </a:r>
          </a:p>
          <a:p>
            <a:r>
              <a:rPr lang="en-US" altLang="en-US">
                <a:ea typeface="ＭＳ Ｐゴシック" panose="020B0600070205080204" pitchFamily="34" charset="-128"/>
              </a:rPr>
              <a:t>Analyze genetic drift and the effect of selection on a given population</a:t>
            </a:r>
          </a:p>
          <a:p>
            <a:r>
              <a:rPr lang="en-US" altLang="en-US">
                <a:ea typeface="ＭＳ Ｐゴシック" panose="020B0600070205080204" pitchFamily="34" charset="-128"/>
              </a:rPr>
              <a:t>Manipulate parameters in model:</a:t>
            </a:r>
          </a:p>
          <a:p>
            <a:pPr lvl="1"/>
            <a:r>
              <a:rPr lang="en-US" altLang="en-US" b="0">
                <a:ea typeface="ＭＳ Ｐゴシック" panose="020B0600070205080204" pitchFamily="34" charset="-128"/>
              </a:rPr>
              <a:t>Population size, selection (fitness), mutation, migration, genetic drift</a:t>
            </a:r>
          </a:p>
          <a:p>
            <a:endParaRPr lang="en-US" altLang="en-US" sz="2400">
              <a:ea typeface="ＭＳ Ｐゴシック" panose="020B0600070205080204" pitchFamily="34" charset="-128"/>
            </a:endParaRPr>
          </a:p>
        </p:txBody>
      </p:sp>
    </p:spTree>
    <p:extLst>
      <p:ext uri="{BB962C8B-B14F-4D97-AF65-F5344CB8AC3E}">
        <p14:creationId xmlns:p14="http://schemas.microsoft.com/office/powerpoint/2010/main" val="247172293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6650" y="601664"/>
            <a:ext cx="6237288" cy="589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011989" y="2625725"/>
            <a:ext cx="3551237" cy="2032000"/>
          </a:xfrm>
          <a:prstGeom prst="rect">
            <a:avLst/>
          </a:prstGeom>
          <a:noFill/>
        </p:spPr>
        <p:txBody>
          <a:bodyPr>
            <a:spAutoFit/>
          </a:bodyPr>
          <a:lstStyle/>
          <a:p>
            <a:pPr>
              <a:defRPr/>
            </a:pPr>
            <a:r>
              <a:rPr lang="en-US" dirty="0"/>
              <a:t>Plates that have only ampicillin-resistant bacteria growing include which of the following? </a:t>
            </a:r>
          </a:p>
          <a:p>
            <a:pPr marL="627063" indent="-169863">
              <a:buFontTx/>
              <a:buAutoNum type="alphaUcPeriod"/>
              <a:defRPr/>
            </a:pPr>
            <a:r>
              <a:rPr lang="en-US" dirty="0"/>
              <a:t> I only</a:t>
            </a:r>
          </a:p>
          <a:p>
            <a:pPr marL="627063" indent="-169863">
              <a:buFontTx/>
              <a:buAutoNum type="alphaUcPeriod"/>
              <a:defRPr/>
            </a:pPr>
            <a:r>
              <a:rPr lang="en-US" dirty="0"/>
              <a:t> III only</a:t>
            </a:r>
          </a:p>
          <a:p>
            <a:pPr marL="627063" indent="-169863">
              <a:buFontTx/>
              <a:buAutoNum type="alphaUcPeriod"/>
              <a:defRPr/>
            </a:pPr>
            <a:r>
              <a:rPr lang="en-US" dirty="0"/>
              <a:t> IV only</a:t>
            </a:r>
          </a:p>
          <a:p>
            <a:pPr marL="627063" indent="-169863">
              <a:buFontTx/>
              <a:buAutoNum type="alphaUcPeriod"/>
              <a:defRPr/>
            </a:pPr>
            <a:r>
              <a:rPr lang="en-US" dirty="0"/>
              <a:t> I and II</a:t>
            </a:r>
          </a:p>
        </p:txBody>
      </p:sp>
      <p:sp>
        <p:nvSpPr>
          <p:cNvPr id="120836" name="TextBox 3"/>
          <p:cNvSpPr txBox="1">
            <a:spLocks noChangeArrowheads="1"/>
          </p:cNvSpPr>
          <p:nvPr/>
        </p:nvSpPr>
        <p:spPr bwMode="auto">
          <a:xfrm>
            <a:off x="7337425" y="5114926"/>
            <a:ext cx="2611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C</a:t>
            </a:r>
          </a:p>
        </p:txBody>
      </p:sp>
    </p:spTree>
    <p:extLst>
      <p:ext uri="{BB962C8B-B14F-4D97-AF65-F5344CB8AC3E}">
        <p14:creationId xmlns:p14="http://schemas.microsoft.com/office/powerpoint/2010/main" val="84039598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2">
            <a:extLst>
              <a:ext uri="{28A0092B-C50C-407E-A947-70E740481C1C}">
                <a14:useLocalDpi xmlns:a14="http://schemas.microsoft.com/office/drawing/2010/main" val="0"/>
              </a:ext>
            </a:extLst>
          </a:blip>
          <a:srcRect t="30875"/>
          <a:stretch>
            <a:fillRect/>
          </a:stretch>
        </p:blipFill>
        <p:spPr bwMode="auto">
          <a:xfrm>
            <a:off x="2025650" y="614364"/>
            <a:ext cx="5416550"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5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0051" y="4152900"/>
            <a:ext cx="5821363" cy="207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04947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p:cNvPicPr>
            <a:picLocks noChangeAspect="1" noChangeArrowheads="1"/>
          </p:cNvPicPr>
          <p:nvPr/>
        </p:nvPicPr>
        <p:blipFill>
          <a:blip r:embed="rId2">
            <a:extLst>
              <a:ext uri="{28A0092B-C50C-407E-A947-70E740481C1C}">
                <a14:useLocalDpi xmlns:a14="http://schemas.microsoft.com/office/drawing/2010/main" val="0"/>
              </a:ext>
            </a:extLst>
          </a:blip>
          <a:srcRect t="30875"/>
          <a:stretch>
            <a:fillRect/>
          </a:stretch>
        </p:blipFill>
        <p:spPr bwMode="auto">
          <a:xfrm>
            <a:off x="2025650" y="614364"/>
            <a:ext cx="5416550"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0051" y="4152900"/>
            <a:ext cx="5821363" cy="207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4" name="TextBox 3"/>
          <p:cNvSpPr txBox="1">
            <a:spLocks noChangeArrowheads="1"/>
          </p:cNvSpPr>
          <p:nvPr/>
        </p:nvSpPr>
        <p:spPr bwMode="auto">
          <a:xfrm>
            <a:off x="7140576" y="2665414"/>
            <a:ext cx="2613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A</a:t>
            </a:r>
          </a:p>
        </p:txBody>
      </p:sp>
    </p:spTree>
    <p:extLst>
      <p:ext uri="{BB962C8B-B14F-4D97-AF65-F5344CB8AC3E}">
        <p14:creationId xmlns:p14="http://schemas.microsoft.com/office/powerpoint/2010/main" val="21212193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p:cNvPicPr>
            <a:picLocks noChangeAspect="1" noChangeArrowheads="1"/>
          </p:cNvPicPr>
          <p:nvPr/>
        </p:nvPicPr>
        <p:blipFill>
          <a:blip r:embed="rId2">
            <a:extLst>
              <a:ext uri="{28A0092B-C50C-407E-A947-70E740481C1C}">
                <a14:useLocalDpi xmlns:a14="http://schemas.microsoft.com/office/drawing/2010/main" val="0"/>
              </a:ext>
            </a:extLst>
          </a:blip>
          <a:srcRect t="32253"/>
          <a:stretch>
            <a:fillRect/>
          </a:stretch>
        </p:blipFill>
        <p:spPr bwMode="auto">
          <a:xfrm>
            <a:off x="2257425" y="639764"/>
            <a:ext cx="5011738"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0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3451" y="4075114"/>
            <a:ext cx="5680075"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316139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ChangeAspect="1" noChangeArrowheads="1"/>
          </p:cNvPicPr>
          <p:nvPr/>
        </p:nvPicPr>
        <p:blipFill>
          <a:blip r:embed="rId2">
            <a:extLst>
              <a:ext uri="{28A0092B-C50C-407E-A947-70E740481C1C}">
                <a14:useLocalDpi xmlns:a14="http://schemas.microsoft.com/office/drawing/2010/main" val="0"/>
              </a:ext>
            </a:extLst>
          </a:blip>
          <a:srcRect t="32253"/>
          <a:stretch>
            <a:fillRect/>
          </a:stretch>
        </p:blipFill>
        <p:spPr bwMode="auto">
          <a:xfrm>
            <a:off x="2257425" y="639764"/>
            <a:ext cx="5011738"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3451" y="4075114"/>
            <a:ext cx="5680075"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2" name="TextBox 3"/>
          <p:cNvSpPr txBox="1">
            <a:spLocks noChangeArrowheads="1"/>
          </p:cNvSpPr>
          <p:nvPr/>
        </p:nvSpPr>
        <p:spPr bwMode="auto">
          <a:xfrm>
            <a:off x="6762750" y="2244726"/>
            <a:ext cx="2611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A</a:t>
            </a:r>
          </a:p>
        </p:txBody>
      </p:sp>
    </p:spTree>
    <p:extLst>
      <p:ext uri="{BB962C8B-B14F-4D97-AF65-F5344CB8AC3E}">
        <p14:creationId xmlns:p14="http://schemas.microsoft.com/office/powerpoint/2010/main" val="7193325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p:cNvPicPr>
            <a:picLocks noChangeAspect="1" noChangeArrowheads="1"/>
          </p:cNvPicPr>
          <p:nvPr/>
        </p:nvPicPr>
        <p:blipFill>
          <a:blip r:embed="rId2">
            <a:extLst>
              <a:ext uri="{28A0092B-C50C-407E-A947-70E740481C1C}">
                <a14:useLocalDpi xmlns:a14="http://schemas.microsoft.com/office/drawing/2010/main" val="0"/>
              </a:ext>
            </a:extLst>
          </a:blip>
          <a:srcRect t="30598"/>
          <a:stretch>
            <a:fillRect/>
          </a:stretch>
        </p:blipFill>
        <p:spPr bwMode="auto">
          <a:xfrm>
            <a:off x="2074864" y="679450"/>
            <a:ext cx="5011737"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9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5026" y="3968750"/>
            <a:ext cx="58594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34126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p:cNvPicPr>
            <a:picLocks noChangeAspect="1" noChangeArrowheads="1"/>
          </p:cNvPicPr>
          <p:nvPr/>
        </p:nvPicPr>
        <p:blipFill>
          <a:blip r:embed="rId2">
            <a:extLst>
              <a:ext uri="{28A0092B-C50C-407E-A947-70E740481C1C}">
                <a14:useLocalDpi xmlns:a14="http://schemas.microsoft.com/office/drawing/2010/main" val="0"/>
              </a:ext>
            </a:extLst>
          </a:blip>
          <a:srcRect t="30598"/>
          <a:stretch>
            <a:fillRect/>
          </a:stretch>
        </p:blipFill>
        <p:spPr bwMode="auto">
          <a:xfrm>
            <a:off x="2074864" y="679450"/>
            <a:ext cx="5011737"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7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5026" y="3968750"/>
            <a:ext cx="58594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0" name="TextBox 3"/>
          <p:cNvSpPr txBox="1">
            <a:spLocks noChangeArrowheads="1"/>
          </p:cNvSpPr>
          <p:nvPr/>
        </p:nvSpPr>
        <p:spPr bwMode="auto">
          <a:xfrm>
            <a:off x="6723064" y="2092326"/>
            <a:ext cx="2613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B</a:t>
            </a:r>
          </a:p>
        </p:txBody>
      </p:sp>
    </p:spTree>
    <p:extLst>
      <p:ext uri="{BB962C8B-B14F-4D97-AF65-F5344CB8AC3E}">
        <p14:creationId xmlns:p14="http://schemas.microsoft.com/office/powerpoint/2010/main" val="97143920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t="30598"/>
          <a:stretch>
            <a:fillRect/>
          </a:stretch>
        </p:blipFill>
        <p:spPr bwMode="auto">
          <a:xfrm>
            <a:off x="2112964" y="601663"/>
            <a:ext cx="4257675" cy="279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5614" y="3602039"/>
            <a:ext cx="6523037"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812590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p:cNvPicPr>
            <a:picLocks noChangeAspect="1" noChangeArrowheads="1"/>
          </p:cNvPicPr>
          <p:nvPr/>
        </p:nvPicPr>
        <p:blipFill>
          <a:blip r:embed="rId2">
            <a:extLst>
              <a:ext uri="{28A0092B-C50C-407E-A947-70E740481C1C}">
                <a14:useLocalDpi xmlns:a14="http://schemas.microsoft.com/office/drawing/2010/main" val="0"/>
              </a:ext>
            </a:extLst>
          </a:blip>
          <a:srcRect t="30598"/>
          <a:stretch>
            <a:fillRect/>
          </a:stretch>
        </p:blipFill>
        <p:spPr bwMode="auto">
          <a:xfrm>
            <a:off x="2112964" y="601663"/>
            <a:ext cx="4257675" cy="279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5614" y="3602039"/>
            <a:ext cx="6523037"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8" name="TextBox 3"/>
          <p:cNvSpPr txBox="1">
            <a:spLocks noChangeArrowheads="1"/>
          </p:cNvSpPr>
          <p:nvPr/>
        </p:nvSpPr>
        <p:spPr bwMode="auto">
          <a:xfrm>
            <a:off x="7050089" y="1997076"/>
            <a:ext cx="2611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a:solidFill>
                  <a:schemeClr val="tx1"/>
                </a:solidFill>
                <a:latin typeface="Arial" panose="020B0604020202020204" pitchFamily="34" charset="0"/>
                <a:ea typeface="ＭＳ Ｐゴシック" panose="020B0600070205080204" pitchFamily="34" charset="-128"/>
              </a:defRPr>
            </a:lvl1pPr>
            <a:lvl2pPr marL="742950" indent="-285750">
              <a:defRPr sz="4400">
                <a:solidFill>
                  <a:schemeClr val="tx1"/>
                </a:solidFill>
                <a:latin typeface="Arial" panose="020B0604020202020204" pitchFamily="34" charset="0"/>
                <a:ea typeface="ＭＳ Ｐゴシック" panose="020B0600070205080204" pitchFamily="34" charset="-128"/>
              </a:defRPr>
            </a:lvl2pPr>
            <a:lvl3pPr marL="1143000" indent="-228600">
              <a:defRPr sz="4400">
                <a:solidFill>
                  <a:schemeClr val="tx1"/>
                </a:solidFill>
                <a:latin typeface="Arial" panose="020B0604020202020204" pitchFamily="34" charset="0"/>
                <a:ea typeface="ＭＳ Ｐゴシック" panose="020B0600070205080204" pitchFamily="34" charset="-128"/>
              </a:defRPr>
            </a:lvl3pPr>
            <a:lvl4pPr marL="1600200" indent="-228600">
              <a:defRPr sz="4400">
                <a:solidFill>
                  <a:schemeClr val="tx1"/>
                </a:solidFill>
                <a:latin typeface="Arial" panose="020B0604020202020204" pitchFamily="34" charset="0"/>
                <a:ea typeface="ＭＳ Ｐゴシック" panose="020B0600070205080204" pitchFamily="34" charset="-128"/>
              </a:defRPr>
            </a:lvl4pPr>
            <a:lvl5pPr marL="2057400" indent="-228600">
              <a:defRPr sz="4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4400">
                <a:solidFill>
                  <a:schemeClr val="tx1"/>
                </a:solidFill>
                <a:latin typeface="Arial" panose="020B0604020202020204" pitchFamily="34" charset="0"/>
                <a:ea typeface="ＭＳ Ｐゴシック" panose="020B0600070205080204" pitchFamily="34" charset="-128"/>
              </a:defRPr>
            </a:lvl9pPr>
          </a:lstStyle>
          <a:p>
            <a:r>
              <a:rPr lang="en-US" altLang="en-US" sz="2400">
                <a:solidFill>
                  <a:srgbClr val="FF0000"/>
                </a:solidFill>
              </a:rPr>
              <a:t>Answer is C</a:t>
            </a:r>
          </a:p>
        </p:txBody>
      </p:sp>
    </p:spTree>
    <p:extLst>
      <p:ext uri="{BB962C8B-B14F-4D97-AF65-F5344CB8AC3E}">
        <p14:creationId xmlns:p14="http://schemas.microsoft.com/office/powerpoint/2010/main" val="720084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en-US" altLang="en-US" sz="2800">
                <a:ea typeface="ＭＳ Ｐゴシック" panose="020B0600070205080204" pitchFamily="34" charset="-128"/>
              </a:rPr>
              <a:t>Lab 9: Restriction Enzyme Analysis of DNA</a:t>
            </a:r>
          </a:p>
        </p:txBody>
      </p:sp>
      <p:sp>
        <p:nvSpPr>
          <p:cNvPr id="130051" name="Rectangle 3" descr="Rectangle: Click to edit Master text styles&#10;Second level&#10;Third level&#10;Fourth level&#10;Fifth level"/>
          <p:cNvSpPr>
            <a:spLocks noGrp="1" noChangeArrowheads="1"/>
          </p:cNvSpPr>
          <p:nvPr>
            <p:ph type="body" idx="1"/>
          </p:nvPr>
        </p:nvSpPr>
        <p:spPr>
          <a:xfrm>
            <a:off x="2224089" y="1371600"/>
            <a:ext cx="8250237" cy="5200650"/>
          </a:xfrm>
        </p:spPr>
        <p:txBody>
          <a:bodyPr/>
          <a:lstStyle/>
          <a:p>
            <a:pPr eaLnBrk="1" hangingPunct="1"/>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eaLnBrk="1" hangingPunct="1"/>
            <a:r>
              <a:rPr lang="en-US" altLang="en-US">
                <a:solidFill>
                  <a:srgbClr val="FF0000"/>
                </a:solidFill>
                <a:ea typeface="ＭＳ Ｐゴシック" panose="020B0600070205080204" pitchFamily="34" charset="-128"/>
              </a:rPr>
              <a:t>Restriction Enzymes</a:t>
            </a:r>
          </a:p>
          <a:p>
            <a:pPr lvl="2" eaLnBrk="1" hangingPunct="1"/>
            <a:r>
              <a:rPr lang="en-US" altLang="en-US" sz="2800">
                <a:ea typeface="ＭＳ Ｐゴシック" panose="020B0600070205080204" pitchFamily="34" charset="-128"/>
              </a:rPr>
              <a:t>Cut DNA at specific locations </a:t>
            </a:r>
          </a:p>
          <a:p>
            <a:pPr lvl="1" eaLnBrk="1" hangingPunct="1"/>
            <a:r>
              <a:rPr lang="en-US" altLang="en-US">
                <a:solidFill>
                  <a:srgbClr val="FF0000"/>
                </a:solidFill>
                <a:ea typeface="ＭＳ Ｐゴシック" panose="020B0600070205080204" pitchFamily="34" charset="-128"/>
              </a:rPr>
              <a:t>Gel Electrophoresis</a:t>
            </a:r>
          </a:p>
          <a:p>
            <a:pPr lvl="2" eaLnBrk="1" hangingPunct="1"/>
            <a:r>
              <a:rPr lang="en-US" altLang="en-US" sz="2800">
                <a:ea typeface="ＭＳ Ｐゴシック" panose="020B0600070205080204" pitchFamily="34" charset="-128"/>
              </a:rPr>
              <a:t>DNA is negatively charged</a:t>
            </a:r>
          </a:p>
          <a:p>
            <a:pPr lvl="2" eaLnBrk="1" hangingPunct="1"/>
            <a:r>
              <a:rPr lang="en-US" altLang="en-US" sz="2800">
                <a:ea typeface="ＭＳ Ｐゴシック" panose="020B0600070205080204" pitchFamily="34" charset="-128"/>
              </a:rPr>
              <a:t>Smaller fragments travel faster</a:t>
            </a:r>
          </a:p>
        </p:txBody>
      </p:sp>
      <p:pic>
        <p:nvPicPr>
          <p:cNvPr id="130052"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2800" y="3563938"/>
            <a:ext cx="19304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4739" y="4710114"/>
            <a:ext cx="2981325" cy="1895475"/>
          </a:xfrm>
          <a:prstGeom prst="rect">
            <a:avLst/>
          </a:prstGeom>
          <a:noFill/>
          <a:ln w="38100" cap="sq">
            <a:solidFill>
              <a:srgbClr val="000000"/>
            </a:solidFill>
            <a:miter lim="800000"/>
            <a:headEnd/>
            <a:tailEnd/>
          </a:ln>
          <a:effectLst>
            <a:outerShdw blurRad="63500" dist="38100" dir="2700000" algn="tl" rotWithShape="0">
              <a:srgbClr val="000000">
                <a:alpha val="42999"/>
              </a:srgbClr>
            </a:outerShdw>
          </a:effectLst>
          <a:extLst>
            <a:ext uri="{909E8E84-426E-40dd-AFC4-6F175D3DCCD1}"/>
          </a:extLst>
        </p:spPr>
      </p:pic>
      <p:pic>
        <p:nvPicPr>
          <p:cNvPr id="130054"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47075" y="1577975"/>
            <a:ext cx="2032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0259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a:xfrm>
            <a:off x="2106613" y="269875"/>
            <a:ext cx="7772400" cy="762000"/>
          </a:xfrm>
        </p:spPr>
        <p:txBody>
          <a:bodyPr>
            <a:normAutofit fontScale="90000"/>
          </a:bodyPr>
          <a:lstStyle/>
          <a:p>
            <a:r>
              <a:rPr lang="en-US" altLang="en-US" sz="2800">
                <a:ea typeface="ＭＳ Ｐゴシック" panose="020B0600070205080204" pitchFamily="34" charset="-128"/>
              </a:rPr>
              <a:t>Lab 2: Mathematical Modeling:</a:t>
            </a:r>
            <a:br>
              <a:rPr lang="en-US" altLang="en-US" sz="2800">
                <a:ea typeface="ＭＳ Ｐゴシック" panose="020B0600070205080204" pitchFamily="34" charset="-128"/>
              </a:rPr>
            </a:br>
            <a:r>
              <a:rPr lang="en-US" altLang="en-US" sz="2800">
                <a:ea typeface="ＭＳ Ｐゴシック" panose="020B0600070205080204" pitchFamily="34" charset="-128"/>
              </a:rPr>
              <a:t>Hardy-Weinberg</a:t>
            </a:r>
          </a:p>
        </p:txBody>
      </p:sp>
      <p:sp>
        <p:nvSpPr>
          <p:cNvPr id="14339" name="Content Placeholder 4" descr="Rectangle: Click to edit Master text styles&#10;Second level&#10;Third level&#10;Fourth level&#10;Fifth level"/>
          <p:cNvSpPr>
            <a:spLocks noGrp="1"/>
          </p:cNvSpPr>
          <p:nvPr>
            <p:ph idx="1"/>
          </p:nvPr>
        </p:nvSpPr>
        <p:spPr>
          <a:xfrm>
            <a:off x="2362200" y="1371601"/>
            <a:ext cx="7772400" cy="5167313"/>
          </a:xfrm>
        </p:spPr>
        <p:txBody>
          <a:bodyPr/>
          <a:lstStyle/>
          <a:p>
            <a:r>
              <a:rPr lang="en-US" altLang="en-US" u="sng">
                <a:ea typeface="ＭＳ Ｐゴシック" panose="020B0600070205080204" pitchFamily="34" charset="-128"/>
              </a:rPr>
              <a:t>Real-life applications</a:t>
            </a:r>
            <a:r>
              <a:rPr lang="en-US" altLang="en-US">
                <a:ea typeface="ＭＳ Ｐゴシック" panose="020B0600070205080204" pitchFamily="34" charset="-128"/>
              </a:rPr>
              <a:t>:</a:t>
            </a:r>
          </a:p>
          <a:p>
            <a:pPr lvl="1"/>
            <a:r>
              <a:rPr lang="en-US" altLang="en-US" b="0">
                <a:ea typeface="ＭＳ Ｐゴシック" panose="020B0600070205080204" pitchFamily="34" charset="-128"/>
              </a:rPr>
              <a:t>Cystic fibrosis, polydactyly</a:t>
            </a:r>
          </a:p>
          <a:p>
            <a:pPr lvl="1"/>
            <a:r>
              <a:rPr lang="en-US" altLang="en-US">
                <a:solidFill>
                  <a:srgbClr val="FF0000"/>
                </a:solidFill>
                <a:ea typeface="ＭＳ Ｐゴシック" panose="020B0600070205080204" pitchFamily="34" charset="-128"/>
              </a:rPr>
              <a:t>Heterozygote advantage </a:t>
            </a:r>
            <a:r>
              <a:rPr lang="en-US" altLang="en-US" b="0">
                <a:ea typeface="ＭＳ Ｐゴシック" panose="020B0600070205080204" pitchFamily="34" charset="-128"/>
              </a:rPr>
              <a:t>(Sickle-Cell Anemia)</a:t>
            </a:r>
          </a:p>
        </p:txBody>
      </p:sp>
      <p:pic>
        <p:nvPicPr>
          <p:cNvPr id="14340" name="Picture 2" descr="http://biology-forums.com/gallery/33_12_07_11_4_12_53.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8714" y="2984500"/>
            <a:ext cx="5280025"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217618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1026"/>
          <p:cNvSpPr>
            <a:spLocks noGrp="1" noChangeArrowheads="1"/>
          </p:cNvSpPr>
          <p:nvPr>
            <p:ph type="title"/>
          </p:nvPr>
        </p:nvSpPr>
        <p:spPr/>
        <p:txBody>
          <a:bodyPr/>
          <a:lstStyle/>
          <a:p>
            <a:pPr eaLnBrk="1" hangingPunct="1"/>
            <a:r>
              <a:rPr lang="en-US" altLang="en-US" sz="2800">
                <a:ea typeface="ＭＳ Ｐゴシック" panose="020B0600070205080204" pitchFamily="34" charset="-128"/>
              </a:rPr>
              <a:t>Lab 9: Restriction Enzyme Analysis of DNA</a:t>
            </a:r>
          </a:p>
        </p:txBody>
      </p:sp>
      <p:sp>
        <p:nvSpPr>
          <p:cNvPr id="132099" name="Rectangle 1027" descr="Rectangle: Click to edit Master text styles&#10;Second level&#10;Third level&#10;Fourth level&#10;Fifth level"/>
          <p:cNvSpPr>
            <a:spLocks noGrp="1" noChangeArrowheads="1"/>
          </p:cNvSpPr>
          <p:nvPr>
            <p:ph type="body" idx="1"/>
          </p:nvPr>
        </p:nvSpPr>
        <p:spPr>
          <a:xfrm>
            <a:off x="2362200" y="1371600"/>
            <a:ext cx="8305800" cy="4419600"/>
          </a:xfrm>
        </p:spPr>
        <p:txBody>
          <a:bodyPr/>
          <a:lstStyle/>
          <a:p>
            <a:pPr eaLnBrk="1" hangingPunct="1"/>
            <a:r>
              <a:rPr lang="en-US" altLang="en-US" u="sng">
                <a:ea typeface="ＭＳ Ｐゴシック" panose="020B0600070205080204" pitchFamily="34" charset="-128"/>
              </a:rPr>
              <a:t>Description</a:t>
            </a:r>
          </a:p>
        </p:txBody>
      </p:sp>
      <p:pic>
        <p:nvPicPr>
          <p:cNvPr id="1321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2038" y="2327276"/>
            <a:ext cx="283845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726" y="2174876"/>
            <a:ext cx="5070475"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690112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1026"/>
          <p:cNvSpPr>
            <a:spLocks noGrp="1" noChangeArrowheads="1"/>
          </p:cNvSpPr>
          <p:nvPr>
            <p:ph type="title"/>
          </p:nvPr>
        </p:nvSpPr>
        <p:spPr/>
        <p:txBody>
          <a:bodyPr/>
          <a:lstStyle/>
          <a:p>
            <a:pPr eaLnBrk="1" hangingPunct="1"/>
            <a:r>
              <a:rPr lang="en-US" altLang="en-US" sz="2800">
                <a:ea typeface="ＭＳ Ｐゴシック" panose="020B0600070205080204" pitchFamily="34" charset="-128"/>
              </a:rPr>
              <a:t>Lab 9: Restriction Enzyme Analysis of DNA</a:t>
            </a:r>
          </a:p>
        </p:txBody>
      </p:sp>
      <p:sp>
        <p:nvSpPr>
          <p:cNvPr id="134147" name="Rectangle 1027" descr="Rectangle: Click to edit Master text styles&#10;Second level&#10;Third level&#10;Fourth level&#10;Fifth level"/>
          <p:cNvSpPr>
            <a:spLocks noGrp="1" noChangeArrowheads="1"/>
          </p:cNvSpPr>
          <p:nvPr>
            <p:ph type="body" idx="1"/>
          </p:nvPr>
        </p:nvSpPr>
        <p:spPr>
          <a:xfrm>
            <a:off x="2362200" y="1371600"/>
            <a:ext cx="8305800" cy="4419600"/>
          </a:xfrm>
        </p:spPr>
        <p:txBody>
          <a:bodyPr/>
          <a:lstStyle/>
          <a:p>
            <a:pPr eaLnBrk="1" hangingPunct="1"/>
            <a:r>
              <a:rPr lang="en-US" altLang="en-US">
                <a:ea typeface="ＭＳ Ｐゴシック" panose="020B0600070205080204" pitchFamily="34" charset="-128"/>
              </a:rPr>
              <a:t>Determine DNA fragment sizes</a:t>
            </a:r>
          </a:p>
        </p:txBody>
      </p:sp>
      <p:pic>
        <p:nvPicPr>
          <p:cNvPr id="134148" name="Picture 2" descr="http://fog.ccsf.cc.ca.us/~cpogge/Lab/curv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7675" y="2216150"/>
            <a:ext cx="8713788" cy="375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227775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p:txBody>
          <a:bodyPr/>
          <a:lstStyle/>
          <a:p>
            <a:r>
              <a:rPr lang="en-US" altLang="en-US" sz="2800">
                <a:ea typeface="ＭＳ Ｐゴシック" panose="020B0600070205080204" pitchFamily="34" charset="-128"/>
              </a:rPr>
              <a:t>Lab 9: Restriction Enzyme Analysis of DNA</a:t>
            </a:r>
          </a:p>
        </p:txBody>
      </p:sp>
      <p:sp>
        <p:nvSpPr>
          <p:cNvPr id="136195" name="Content Placeholder 2" descr="Rectangle: Click to edit Master text styles&#10;Second level&#10;Third level&#10;Fourth level&#10;Fifth level"/>
          <p:cNvSpPr>
            <a:spLocks noGrp="1"/>
          </p:cNvSpPr>
          <p:nvPr>
            <p:ph idx="1"/>
          </p:nvPr>
        </p:nvSpPr>
        <p:spPr/>
        <p:txBody>
          <a:bodyPr/>
          <a:lstStyle/>
          <a:p>
            <a:r>
              <a:rPr lang="en-US" altLang="en-US" u="sng">
                <a:ea typeface="ＭＳ Ｐゴシック" panose="020B0600070205080204" pitchFamily="34" charset="-128"/>
              </a:rPr>
              <a:t>Conclusions</a:t>
            </a:r>
            <a:r>
              <a:rPr lang="en-US" altLang="en-US">
                <a:ea typeface="ＭＳ Ｐゴシック" panose="020B0600070205080204" pitchFamily="34" charset="-128"/>
              </a:rPr>
              <a:t>:</a:t>
            </a:r>
          </a:p>
          <a:p>
            <a:pPr lvl="1"/>
            <a:r>
              <a:rPr lang="en-US" altLang="en-US" sz="2000">
                <a:ea typeface="ＭＳ Ｐゴシック" panose="020B0600070205080204" pitchFamily="34" charset="-128"/>
              </a:rPr>
              <a:t>Restriction enzymes cut at specific locations (restriction sites)</a:t>
            </a:r>
          </a:p>
          <a:p>
            <a:pPr lvl="1"/>
            <a:r>
              <a:rPr lang="en-US" altLang="en-US" sz="2000">
                <a:ea typeface="ＭＳ Ｐゴシック" panose="020B0600070205080204" pitchFamily="34" charset="-128"/>
              </a:rPr>
              <a:t>DNA is negatively charged</a:t>
            </a:r>
          </a:p>
          <a:p>
            <a:pPr lvl="1"/>
            <a:r>
              <a:rPr lang="en-US" altLang="en-US" sz="2000">
                <a:ea typeface="ＭＳ Ｐゴシック" panose="020B0600070205080204" pitchFamily="34" charset="-128"/>
              </a:rPr>
              <a:t>Smaller DNA fragments travel faster than larger fragments</a:t>
            </a:r>
          </a:p>
          <a:p>
            <a:pPr lvl="1"/>
            <a:r>
              <a:rPr lang="en-US" altLang="en-US" sz="2000">
                <a:ea typeface="ＭＳ Ｐゴシック" panose="020B0600070205080204" pitchFamily="34" charset="-128"/>
              </a:rPr>
              <a:t>Relative size of DNA fragments can be determined by distance travelled</a:t>
            </a:r>
          </a:p>
          <a:p>
            <a:pPr lvl="2"/>
            <a:r>
              <a:rPr lang="en-US" altLang="en-US">
                <a:ea typeface="ＭＳ Ｐゴシック" panose="020B0600070205080204" pitchFamily="34" charset="-128"/>
              </a:rPr>
              <a:t>Use </a:t>
            </a:r>
            <a:r>
              <a:rPr lang="en-US" altLang="en-US">
                <a:solidFill>
                  <a:srgbClr val="FF0000"/>
                </a:solidFill>
                <a:ea typeface="ＭＳ Ｐゴシック" panose="020B0600070205080204" pitchFamily="34" charset="-128"/>
              </a:rPr>
              <a:t>standard curve </a:t>
            </a:r>
            <a:r>
              <a:rPr lang="en-US" altLang="en-US">
                <a:ea typeface="ＭＳ Ｐゴシック" panose="020B0600070205080204" pitchFamily="34" charset="-128"/>
              </a:rPr>
              <a:t>to calculate size (remember we made this from the marker when we KNEW how many bases were in each band)</a:t>
            </a:r>
          </a:p>
          <a:p>
            <a:pPr lvl="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88349827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8-9: Biotechnology</a:t>
            </a:r>
          </a:p>
        </p:txBody>
      </p:sp>
      <p:sp>
        <p:nvSpPr>
          <p:cNvPr id="137219" name="Rectangle 1027" descr="Rectangle: Click to edit Master text styles&#10;Second level&#10;Third level&#10;Fourth level&#10;Fifth level"/>
          <p:cNvSpPr>
            <a:spLocks noGrp="1" noChangeArrowheads="1"/>
          </p:cNvSpPr>
          <p:nvPr>
            <p:ph type="body" idx="1"/>
          </p:nvPr>
        </p:nvSpPr>
        <p:spPr>
          <a:xfrm>
            <a:off x="2238375" y="1363663"/>
            <a:ext cx="8110538" cy="5294312"/>
          </a:xfrm>
          <a:solidFill>
            <a:schemeClr val="bg1"/>
          </a:solidFill>
        </p:spPr>
        <p:txBody>
          <a:bodyPr/>
          <a:lstStyle/>
          <a:p>
            <a:pPr marL="0" indent="0">
              <a:buNone/>
            </a:pPr>
            <a:r>
              <a:rPr lang="en-US" altLang="en-US" sz="1800">
                <a:solidFill>
                  <a:schemeClr val="tx2"/>
                </a:solidFill>
                <a:ea typeface="ＭＳ Ｐゴシック" panose="020B0600070205080204" pitchFamily="34" charset="-128"/>
              </a:rPr>
              <a:t>ESSAY 1995</a:t>
            </a:r>
            <a:endParaRPr lang="en-US" altLang="en-US" sz="2600">
              <a:ea typeface="ＭＳ Ｐゴシック" panose="020B0600070205080204" pitchFamily="34" charset="-128"/>
            </a:endParaRPr>
          </a:p>
          <a:p>
            <a:pPr marL="0" indent="0">
              <a:buNone/>
            </a:pPr>
            <a:r>
              <a:rPr lang="en-US" altLang="en-US" sz="1400">
                <a:ea typeface="ＭＳ Ｐゴシック" panose="020B0600070205080204" pitchFamily="34" charset="-128"/>
              </a:rPr>
              <a:t>The diagram below shows a segment of DNA with a total length of 4,900 base pairs. </a:t>
            </a:r>
            <a:br>
              <a:rPr lang="en-US" altLang="en-US" sz="1400">
                <a:ea typeface="ＭＳ Ｐゴシック" panose="020B0600070205080204" pitchFamily="34" charset="-128"/>
              </a:rPr>
            </a:br>
            <a:r>
              <a:rPr lang="en-US" altLang="en-US" sz="1400">
                <a:ea typeface="ＭＳ Ｐゴシック" panose="020B0600070205080204" pitchFamily="34" charset="-128"/>
              </a:rPr>
              <a:t>The arrows indicate reaction sites for two restriction enzymes (enzyme X and enzyme Y).</a:t>
            </a: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500">
              <a:ea typeface="ＭＳ Ｐゴシック" panose="020B0600070205080204" pitchFamily="34" charset="-128"/>
            </a:endParaRPr>
          </a:p>
          <a:p>
            <a:pPr marL="400050" lvl="1">
              <a:buFont typeface="Arial" panose="020B0604020202020204" pitchFamily="34" charset="0"/>
              <a:buAutoNum type="alphaLcPeriod"/>
            </a:pPr>
            <a:r>
              <a:rPr lang="en-US" altLang="en-US" sz="1400" u="sng">
                <a:solidFill>
                  <a:srgbClr val="0F116A"/>
                </a:solidFill>
                <a:ea typeface="ＭＳ Ｐゴシック" panose="020B0600070205080204" pitchFamily="34" charset="-128"/>
              </a:rPr>
              <a:t>Explain</a:t>
            </a:r>
            <a:r>
              <a:rPr lang="en-US" altLang="en-US" sz="1400">
                <a:solidFill>
                  <a:srgbClr val="0F116A"/>
                </a:solidFill>
                <a:ea typeface="ＭＳ Ｐゴシック" panose="020B0600070205080204" pitchFamily="34" charset="-128"/>
              </a:rPr>
              <a:t> how the principles of gel electrophoresis allow for the separation of DNA fragments</a:t>
            </a:r>
          </a:p>
          <a:p>
            <a:pPr marL="400050" lvl="1">
              <a:buFont typeface="Arial" panose="020B0604020202020204" pitchFamily="34" charset="0"/>
              <a:buAutoNum type="alphaLcPeriod"/>
            </a:pPr>
            <a:r>
              <a:rPr lang="en-US" altLang="en-US" sz="1400" u="sng">
                <a:solidFill>
                  <a:srgbClr val="0F116A"/>
                </a:solidFill>
                <a:ea typeface="ＭＳ Ｐゴシック" panose="020B0600070205080204" pitchFamily="34" charset="-128"/>
              </a:rPr>
              <a:t>Describe</a:t>
            </a:r>
            <a:r>
              <a:rPr lang="en-US" altLang="en-US" sz="1400">
                <a:solidFill>
                  <a:srgbClr val="0F116A"/>
                </a:solidFill>
                <a:ea typeface="ＭＳ Ｐゴシック" panose="020B0600070205080204" pitchFamily="34" charset="-128"/>
              </a:rPr>
              <a:t> the results you would expect from electrophoretic separation of fragments from the following treatments of the DNA segment above. Assume that the digestion occurred under appropriate conditions and went to completion.</a:t>
            </a:r>
          </a:p>
          <a:p>
            <a:pPr marL="1146175" lvl="2" indent="-346075">
              <a:buFont typeface="Arial" panose="020B0604020202020204" pitchFamily="34" charset="0"/>
              <a:buAutoNum type="romanUcPeriod"/>
            </a:pPr>
            <a:r>
              <a:rPr lang="en-US" altLang="en-US" sz="1400">
                <a:ea typeface="ＭＳ Ｐゴシック" panose="020B0600070205080204" pitchFamily="34" charset="-128"/>
              </a:rPr>
              <a:t>DNA digested with only enzyme X</a:t>
            </a:r>
          </a:p>
          <a:p>
            <a:pPr marL="1146175" lvl="2" indent="-346075">
              <a:buFont typeface="Arial" panose="020B0604020202020204" pitchFamily="34" charset="0"/>
              <a:buAutoNum type="romanUcPeriod"/>
            </a:pPr>
            <a:r>
              <a:rPr lang="en-US" altLang="en-US" sz="1400">
                <a:ea typeface="ＭＳ Ｐゴシック" panose="020B0600070205080204" pitchFamily="34" charset="-128"/>
              </a:rPr>
              <a:t>DNA digested with only enzyme Y</a:t>
            </a:r>
          </a:p>
          <a:p>
            <a:pPr marL="1146175" lvl="2" indent="-346075">
              <a:buFont typeface="Arial" panose="020B0604020202020204" pitchFamily="34" charset="0"/>
              <a:buAutoNum type="romanUcPeriod"/>
            </a:pPr>
            <a:r>
              <a:rPr lang="en-US" altLang="en-US" sz="1400">
                <a:ea typeface="ＭＳ Ｐゴシック" panose="020B0600070205080204" pitchFamily="34" charset="-128"/>
              </a:rPr>
              <a:t>DNA digested with enzyme X and enzyme Y combined</a:t>
            </a:r>
          </a:p>
          <a:p>
            <a:pPr marL="1146175" lvl="2" indent="-346075">
              <a:buFont typeface="Arial" panose="020B0604020202020204" pitchFamily="34" charset="0"/>
              <a:buAutoNum type="romanUcPeriod"/>
            </a:pPr>
            <a:r>
              <a:rPr lang="en-US" altLang="en-US" sz="1400">
                <a:ea typeface="ＭＳ Ｐゴシック" panose="020B0600070205080204" pitchFamily="34" charset="-128"/>
              </a:rPr>
              <a:t>Undigested DNA</a:t>
            </a:r>
          </a:p>
          <a:p>
            <a:pPr marL="400050" lvl="1">
              <a:buFont typeface="Arial" panose="020B0604020202020204" pitchFamily="34" charset="0"/>
              <a:buAutoNum type="alphaLcPeriod"/>
            </a:pPr>
            <a:r>
              <a:rPr lang="en-US" altLang="en-US" sz="1400" u="sng">
                <a:solidFill>
                  <a:srgbClr val="0F116A"/>
                </a:solidFill>
                <a:ea typeface="ＭＳ Ｐゴシック" panose="020B0600070205080204" pitchFamily="34" charset="-128"/>
              </a:rPr>
              <a:t>Explain</a:t>
            </a:r>
            <a:r>
              <a:rPr lang="en-US" altLang="en-US" sz="1400">
                <a:solidFill>
                  <a:srgbClr val="0F116A"/>
                </a:solidFill>
                <a:ea typeface="ＭＳ Ｐゴシック" panose="020B0600070205080204" pitchFamily="34" charset="-128"/>
              </a:rPr>
              <a:t> both of the following:</a:t>
            </a:r>
          </a:p>
          <a:p>
            <a:pPr marL="1146175" lvl="2" indent="-346075">
              <a:buFont typeface="Arial" panose="020B0604020202020204" pitchFamily="34" charset="0"/>
              <a:buAutoNum type="arabicPeriod"/>
            </a:pPr>
            <a:r>
              <a:rPr lang="en-US" altLang="en-US" sz="1400">
                <a:ea typeface="ＭＳ Ｐゴシック" panose="020B0600070205080204" pitchFamily="34" charset="-128"/>
              </a:rPr>
              <a:t>The mechanism of action of restriction enzymes</a:t>
            </a:r>
          </a:p>
          <a:p>
            <a:pPr marL="1146175" lvl="2" indent="-346075">
              <a:buFont typeface="Arial" panose="020B0604020202020204" pitchFamily="34" charset="0"/>
              <a:buAutoNum type="arabicPeriod"/>
            </a:pPr>
            <a:r>
              <a:rPr lang="en-US" altLang="en-US" sz="1400">
                <a:ea typeface="ＭＳ Ｐゴシック" panose="020B0600070205080204" pitchFamily="34" charset="-128"/>
              </a:rPr>
              <a:t>The different results you would expect if a mutation occurred at the recognition site for enzyme Y.</a:t>
            </a:r>
          </a:p>
        </p:txBody>
      </p:sp>
      <p:pic>
        <p:nvPicPr>
          <p:cNvPr id="137220" name="Picture 10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7189" y="2359025"/>
            <a:ext cx="64547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2207264"/>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8-9: Biotechnology</a:t>
            </a:r>
          </a:p>
        </p:txBody>
      </p:sp>
      <p:sp>
        <p:nvSpPr>
          <p:cNvPr id="139267" name="Rectangle 1027" descr="Rectangle: Click to edit Master text styles&#10;Second level&#10;Third level&#10;Fourth level&#10;Fifth level"/>
          <p:cNvSpPr>
            <a:spLocks noGrp="1" noChangeArrowheads="1"/>
          </p:cNvSpPr>
          <p:nvPr>
            <p:ph type="body" idx="1"/>
          </p:nvPr>
        </p:nvSpPr>
        <p:spPr>
          <a:xfrm>
            <a:off x="2238375" y="1363663"/>
            <a:ext cx="8110538" cy="5294312"/>
          </a:xfrm>
          <a:solidFill>
            <a:schemeClr val="bg1"/>
          </a:solidFill>
        </p:spPr>
        <p:txBody>
          <a:bodyPr/>
          <a:lstStyle/>
          <a:p>
            <a:pPr marL="0" indent="0">
              <a:buNone/>
            </a:pPr>
            <a:r>
              <a:rPr lang="en-US" altLang="en-US" sz="1800">
                <a:solidFill>
                  <a:schemeClr val="tx2"/>
                </a:solidFill>
                <a:ea typeface="ＭＳ Ｐゴシック" panose="020B0600070205080204" pitchFamily="34" charset="-128"/>
              </a:rPr>
              <a:t>ESSAY 1995</a:t>
            </a:r>
            <a:endParaRPr lang="en-US" altLang="en-US" sz="2600">
              <a:ea typeface="ＭＳ Ｐゴシック" panose="020B0600070205080204" pitchFamily="34" charset="-128"/>
            </a:endParaRPr>
          </a:p>
          <a:p>
            <a:pPr marL="0" indent="0">
              <a:buNone/>
            </a:pPr>
            <a:r>
              <a:rPr lang="en-US" altLang="en-US" sz="1400">
                <a:ea typeface="ＭＳ Ｐゴシック" panose="020B0600070205080204" pitchFamily="34" charset="-128"/>
              </a:rPr>
              <a:t>The diagram below shows a segment of DNA with a total length of 4,900 base pairs. </a:t>
            </a:r>
            <a:br>
              <a:rPr lang="en-US" altLang="en-US" sz="1400">
                <a:ea typeface="ＭＳ Ｐゴシック" panose="020B0600070205080204" pitchFamily="34" charset="-128"/>
              </a:rPr>
            </a:br>
            <a:r>
              <a:rPr lang="en-US" altLang="en-US" sz="1400">
                <a:ea typeface="ＭＳ Ｐゴシック" panose="020B0600070205080204" pitchFamily="34" charset="-128"/>
              </a:rPr>
              <a:t>The arrows indicate reaction sites for two restriction enzymes (enzyme X and enzyme Y).</a:t>
            </a: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500">
              <a:ea typeface="ＭＳ Ｐゴシック" panose="020B0600070205080204" pitchFamily="34" charset="-128"/>
            </a:endParaRPr>
          </a:p>
          <a:p>
            <a:pPr marL="400050" lvl="1">
              <a:buFont typeface="Arial" panose="020B0604020202020204" pitchFamily="34" charset="0"/>
              <a:buAutoNum type="alphaLcPeriod"/>
            </a:pPr>
            <a:r>
              <a:rPr lang="en-US" altLang="en-US" sz="1400" u="sng">
                <a:solidFill>
                  <a:srgbClr val="0F116A"/>
                </a:solidFill>
                <a:ea typeface="ＭＳ Ｐゴシック" panose="020B0600070205080204" pitchFamily="34" charset="-128"/>
              </a:rPr>
              <a:t>Explain</a:t>
            </a:r>
            <a:r>
              <a:rPr lang="en-US" altLang="en-US" sz="1400">
                <a:solidFill>
                  <a:srgbClr val="0F116A"/>
                </a:solidFill>
                <a:ea typeface="ＭＳ Ｐゴシック" panose="020B0600070205080204" pitchFamily="34" charset="-128"/>
              </a:rPr>
              <a:t> how the principles of gel electrophoresis allow for the separation of DNA fragments.  </a:t>
            </a:r>
            <a:r>
              <a:rPr lang="en-US" altLang="en-US" sz="1400">
                <a:solidFill>
                  <a:srgbClr val="FF0000"/>
                </a:solidFill>
                <a:ea typeface="ＭＳ Ｐゴシック" panose="020B0600070205080204" pitchFamily="34" charset="-128"/>
              </a:rPr>
              <a:t>Gel electrophoresis separates segments of DNA based on their size.  The DNA is put into the gel at the negative end and it runs to the positive.  The electric current that moves through the buffer and the gel allow the negatively charged DNA to be attracted to the positive end of the chamber.  The smaller pieces move through the gel faster than the larger pieces.  </a:t>
            </a:r>
          </a:p>
        </p:txBody>
      </p:sp>
      <p:pic>
        <p:nvPicPr>
          <p:cNvPr id="139268" name="Picture 10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7189" y="2359025"/>
            <a:ext cx="64547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9704284"/>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8-9: Biotechnology</a:t>
            </a:r>
          </a:p>
        </p:txBody>
      </p:sp>
      <p:sp>
        <p:nvSpPr>
          <p:cNvPr id="141315" name="Rectangle 1027" descr="Rectangle: Click to edit Master text styles&#10;Second level&#10;Third level&#10;Fourth level&#10;Fifth level"/>
          <p:cNvSpPr>
            <a:spLocks noGrp="1" noChangeArrowheads="1"/>
          </p:cNvSpPr>
          <p:nvPr>
            <p:ph type="body" idx="1"/>
          </p:nvPr>
        </p:nvSpPr>
        <p:spPr>
          <a:xfrm>
            <a:off x="2238375" y="1363663"/>
            <a:ext cx="8110538" cy="5294312"/>
          </a:xfrm>
          <a:solidFill>
            <a:schemeClr val="bg1"/>
          </a:solidFill>
        </p:spPr>
        <p:txBody>
          <a:bodyPr/>
          <a:lstStyle/>
          <a:p>
            <a:pPr marL="0" indent="0">
              <a:buNone/>
            </a:pPr>
            <a:r>
              <a:rPr lang="en-US" altLang="en-US" sz="1800">
                <a:solidFill>
                  <a:schemeClr val="tx2"/>
                </a:solidFill>
                <a:ea typeface="ＭＳ Ｐゴシック" panose="020B0600070205080204" pitchFamily="34" charset="-128"/>
              </a:rPr>
              <a:t>ESSAY 1995</a:t>
            </a:r>
            <a:endParaRPr lang="en-US" altLang="en-US" sz="2600">
              <a:ea typeface="ＭＳ Ｐゴシック" panose="020B0600070205080204" pitchFamily="34" charset="-128"/>
            </a:endParaRPr>
          </a:p>
          <a:p>
            <a:pPr marL="0" indent="0">
              <a:buNone/>
            </a:pPr>
            <a:r>
              <a:rPr lang="en-US" altLang="en-US" sz="1400">
                <a:ea typeface="ＭＳ Ｐゴシック" panose="020B0600070205080204" pitchFamily="34" charset="-128"/>
              </a:rPr>
              <a:t>The diagram below shows a segment of DNA with a total length of 4,900 base pairs. </a:t>
            </a:r>
            <a:br>
              <a:rPr lang="en-US" altLang="en-US" sz="1400">
                <a:ea typeface="ＭＳ Ｐゴシック" panose="020B0600070205080204" pitchFamily="34" charset="-128"/>
              </a:rPr>
            </a:br>
            <a:r>
              <a:rPr lang="en-US" altLang="en-US" sz="1400">
                <a:ea typeface="ＭＳ Ｐゴシック" panose="020B0600070205080204" pitchFamily="34" charset="-128"/>
              </a:rPr>
              <a:t>The arrows indicate reaction sites for two restriction enzymes (enzyme X and enzyme Y).</a:t>
            </a: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500">
              <a:ea typeface="ＭＳ Ｐゴシック" panose="020B0600070205080204" pitchFamily="34" charset="-128"/>
            </a:endParaRPr>
          </a:p>
          <a:p>
            <a:pPr marL="114300" lvl="1" indent="0">
              <a:buNone/>
            </a:pPr>
            <a:r>
              <a:rPr lang="en-US" altLang="en-US" sz="1400">
                <a:solidFill>
                  <a:srgbClr val="0F116A"/>
                </a:solidFill>
                <a:ea typeface="ＭＳ Ｐゴシック" panose="020B0600070205080204" pitchFamily="34" charset="-128"/>
              </a:rPr>
              <a:t>b. </a:t>
            </a:r>
            <a:r>
              <a:rPr lang="en-US" altLang="en-US" sz="1400" u="sng">
                <a:solidFill>
                  <a:srgbClr val="0F116A"/>
                </a:solidFill>
                <a:ea typeface="ＭＳ Ｐゴシック" panose="020B0600070205080204" pitchFamily="34" charset="-128"/>
              </a:rPr>
              <a:t>Describe</a:t>
            </a:r>
            <a:r>
              <a:rPr lang="en-US" altLang="en-US" sz="1400">
                <a:solidFill>
                  <a:srgbClr val="0F116A"/>
                </a:solidFill>
                <a:ea typeface="ＭＳ Ｐゴシック" panose="020B0600070205080204" pitchFamily="34" charset="-128"/>
              </a:rPr>
              <a:t> the results you would expect from electrophoretic separation of fragments from the following treatments of the DNA segment above. Assume that the digestion occurred under appropriate conditions and went to completion.</a:t>
            </a:r>
          </a:p>
          <a:p>
            <a:pPr marL="1146175" lvl="2" indent="-346075">
              <a:buFont typeface="Arial" panose="020B0604020202020204" pitchFamily="34" charset="0"/>
              <a:buAutoNum type="romanUcPeriod"/>
            </a:pPr>
            <a:r>
              <a:rPr lang="en-US" altLang="en-US" sz="1400">
                <a:ea typeface="ＭＳ Ｐゴシック" panose="020B0600070205080204" pitchFamily="34" charset="-128"/>
              </a:rPr>
              <a:t>DNA digested with only enzyme X </a:t>
            </a:r>
            <a:r>
              <a:rPr lang="en-US" altLang="en-US" sz="1400">
                <a:solidFill>
                  <a:srgbClr val="FF0000"/>
                </a:solidFill>
                <a:ea typeface="ＭＳ Ｐゴシック" panose="020B0600070205080204" pitchFamily="34" charset="-128"/>
                <a:sym typeface="Wingdings" panose="05000000000000000000" pitchFamily="2" charset="2"/>
              </a:rPr>
              <a:t> 4 pieces; sizes in base pairs are: 400, 1700, 1300, 1500</a:t>
            </a:r>
            <a:endParaRPr lang="en-US" altLang="en-US" sz="1400">
              <a:solidFill>
                <a:srgbClr val="FF0000"/>
              </a:solidFill>
              <a:ea typeface="ＭＳ Ｐゴシック" panose="020B0600070205080204" pitchFamily="34" charset="-128"/>
            </a:endParaRPr>
          </a:p>
          <a:p>
            <a:pPr marL="1146175" lvl="2" indent="-346075">
              <a:buFont typeface="Arial" panose="020B0604020202020204" pitchFamily="34" charset="0"/>
              <a:buAutoNum type="romanUcPeriod"/>
            </a:pPr>
            <a:r>
              <a:rPr lang="en-US" altLang="en-US" sz="1400">
                <a:ea typeface="ＭＳ Ｐゴシック" panose="020B0600070205080204" pitchFamily="34" charset="-128"/>
              </a:rPr>
              <a:t>DNA digested with only enzyme Y </a:t>
            </a:r>
            <a:r>
              <a:rPr lang="en-US" altLang="en-US" sz="1400">
                <a:ea typeface="ＭＳ Ｐゴシック" panose="020B0600070205080204" pitchFamily="34" charset="-128"/>
                <a:sym typeface="Wingdings" panose="05000000000000000000" pitchFamily="2" charset="2"/>
              </a:rPr>
              <a:t> </a:t>
            </a:r>
            <a:r>
              <a:rPr lang="en-US" altLang="en-US" sz="1400">
                <a:solidFill>
                  <a:srgbClr val="FF0000"/>
                </a:solidFill>
                <a:ea typeface="ＭＳ Ｐゴシック" panose="020B0600070205080204" pitchFamily="34" charset="-128"/>
                <a:sym typeface="Wingdings" panose="05000000000000000000" pitchFamily="2" charset="2"/>
              </a:rPr>
              <a:t>2 pieces; sizes in base pairs are: 900, 4000</a:t>
            </a:r>
            <a:endParaRPr lang="en-US" altLang="en-US" sz="1400">
              <a:solidFill>
                <a:srgbClr val="FF0000"/>
              </a:solidFill>
              <a:ea typeface="ＭＳ Ｐゴシック" panose="020B0600070205080204" pitchFamily="34" charset="-128"/>
            </a:endParaRPr>
          </a:p>
          <a:p>
            <a:pPr marL="1146175" lvl="2" indent="-346075">
              <a:buFont typeface="Arial" panose="020B0604020202020204" pitchFamily="34" charset="0"/>
              <a:buAutoNum type="romanUcPeriod"/>
            </a:pPr>
            <a:r>
              <a:rPr lang="en-US" altLang="en-US" sz="1400">
                <a:ea typeface="ＭＳ Ｐゴシック" panose="020B0600070205080204" pitchFamily="34" charset="-128"/>
              </a:rPr>
              <a:t>DNA digested with enzyme X and enzyme Y combined </a:t>
            </a:r>
            <a:r>
              <a:rPr lang="en-US" altLang="en-US" sz="1400">
                <a:ea typeface="ＭＳ Ｐゴシック" panose="020B0600070205080204" pitchFamily="34" charset="-128"/>
                <a:sym typeface="Wingdings" panose="05000000000000000000" pitchFamily="2" charset="2"/>
              </a:rPr>
              <a:t> </a:t>
            </a:r>
            <a:r>
              <a:rPr lang="en-US" altLang="en-US" sz="1400">
                <a:solidFill>
                  <a:srgbClr val="FF0000"/>
                </a:solidFill>
                <a:ea typeface="ＭＳ Ｐゴシック" panose="020B0600070205080204" pitchFamily="34" charset="-128"/>
                <a:sym typeface="Wingdings" panose="05000000000000000000" pitchFamily="2" charset="2"/>
              </a:rPr>
              <a:t>5 bands; sizes in base pairs are: 400, 500, 1200, 1300, 1500</a:t>
            </a:r>
            <a:endParaRPr lang="en-US" altLang="en-US" sz="1400">
              <a:solidFill>
                <a:srgbClr val="FF0000"/>
              </a:solidFill>
              <a:ea typeface="ＭＳ Ｐゴシック" panose="020B0600070205080204" pitchFamily="34" charset="-128"/>
            </a:endParaRPr>
          </a:p>
          <a:p>
            <a:pPr marL="1146175" lvl="2" indent="-346075">
              <a:buFont typeface="Arial" panose="020B0604020202020204" pitchFamily="34" charset="0"/>
              <a:buAutoNum type="romanUcPeriod"/>
            </a:pPr>
            <a:r>
              <a:rPr lang="en-US" altLang="en-US" sz="1400">
                <a:ea typeface="ＭＳ Ｐゴシック" panose="020B0600070205080204" pitchFamily="34" charset="-128"/>
              </a:rPr>
              <a:t>Undigested DNA </a:t>
            </a:r>
            <a:r>
              <a:rPr lang="en-US" altLang="en-US" sz="1400">
                <a:ea typeface="ＭＳ Ｐゴシック" panose="020B0600070205080204" pitchFamily="34" charset="-128"/>
                <a:sym typeface="Wingdings" panose="05000000000000000000" pitchFamily="2" charset="2"/>
              </a:rPr>
              <a:t> </a:t>
            </a:r>
            <a:r>
              <a:rPr lang="en-US" altLang="en-US" sz="1400">
                <a:solidFill>
                  <a:srgbClr val="FF0000"/>
                </a:solidFill>
                <a:ea typeface="ＭＳ Ｐゴシック" panose="020B0600070205080204" pitchFamily="34" charset="-128"/>
                <a:sym typeface="Wingdings" panose="05000000000000000000" pitchFamily="2" charset="2"/>
              </a:rPr>
              <a:t>one huge band</a:t>
            </a:r>
            <a:endParaRPr lang="en-US" altLang="en-US" sz="1400">
              <a:solidFill>
                <a:srgbClr val="FF0000"/>
              </a:solidFill>
              <a:ea typeface="ＭＳ Ｐゴシック" panose="020B0600070205080204" pitchFamily="34" charset="-128"/>
            </a:endParaRPr>
          </a:p>
        </p:txBody>
      </p:sp>
      <p:pic>
        <p:nvPicPr>
          <p:cNvPr id="141316" name="Picture 10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7189" y="2359025"/>
            <a:ext cx="64547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2112589"/>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p:txBody>
          <a:bodyPr/>
          <a:lstStyle/>
          <a:p>
            <a:pPr eaLnBrk="1" hangingPunct="1"/>
            <a:r>
              <a:rPr lang="en-US" altLang="en-US">
                <a:ea typeface="ＭＳ Ｐゴシック" panose="020B0600070205080204" pitchFamily="34" charset="-128"/>
              </a:rPr>
              <a:t>Lab 8-9: Biotechnology</a:t>
            </a:r>
          </a:p>
        </p:txBody>
      </p:sp>
      <p:sp>
        <p:nvSpPr>
          <p:cNvPr id="143363" name="Rectangle 1027" descr="Rectangle: Click to edit Master text styles&#10;Second level&#10;Third level&#10;Fourth level&#10;Fifth level"/>
          <p:cNvSpPr>
            <a:spLocks noGrp="1" noChangeArrowheads="1"/>
          </p:cNvSpPr>
          <p:nvPr>
            <p:ph type="body" idx="1"/>
          </p:nvPr>
        </p:nvSpPr>
        <p:spPr>
          <a:xfrm>
            <a:off x="2238375" y="1363663"/>
            <a:ext cx="8110538" cy="5294312"/>
          </a:xfrm>
          <a:solidFill>
            <a:schemeClr val="bg1"/>
          </a:solidFill>
        </p:spPr>
        <p:txBody>
          <a:bodyPr/>
          <a:lstStyle/>
          <a:p>
            <a:pPr marL="0" indent="0">
              <a:buNone/>
            </a:pPr>
            <a:r>
              <a:rPr lang="en-US" altLang="en-US" sz="1800">
                <a:solidFill>
                  <a:schemeClr val="tx2"/>
                </a:solidFill>
                <a:ea typeface="ＭＳ Ｐゴシック" panose="020B0600070205080204" pitchFamily="34" charset="-128"/>
              </a:rPr>
              <a:t>ESSAY 1995</a:t>
            </a:r>
            <a:endParaRPr lang="en-US" altLang="en-US" sz="2600">
              <a:ea typeface="ＭＳ Ｐゴシック" panose="020B0600070205080204" pitchFamily="34" charset="-128"/>
            </a:endParaRPr>
          </a:p>
          <a:p>
            <a:pPr marL="0" indent="0">
              <a:buNone/>
            </a:pPr>
            <a:r>
              <a:rPr lang="en-US" altLang="en-US" sz="1400">
                <a:ea typeface="ＭＳ Ｐゴシック" panose="020B0600070205080204" pitchFamily="34" charset="-128"/>
              </a:rPr>
              <a:t>The diagram below shows a segment of DNA with a total length of 4,900 base pairs. </a:t>
            </a:r>
            <a:br>
              <a:rPr lang="en-US" altLang="en-US" sz="1400">
                <a:ea typeface="ＭＳ Ｐゴシック" panose="020B0600070205080204" pitchFamily="34" charset="-128"/>
              </a:rPr>
            </a:br>
            <a:r>
              <a:rPr lang="en-US" altLang="en-US" sz="1400">
                <a:ea typeface="ＭＳ Ｐゴシック" panose="020B0600070205080204" pitchFamily="34" charset="-128"/>
              </a:rPr>
              <a:t>The arrows indicate reaction sites for two restriction enzymes (enzyme X and enzyme Y).</a:t>
            </a: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0" indent="0">
              <a:buNone/>
            </a:pPr>
            <a:endParaRPr lang="en-US" altLang="en-US" sz="1400">
              <a:ea typeface="ＭＳ Ｐゴシック" panose="020B0600070205080204" pitchFamily="34" charset="-128"/>
            </a:endParaRPr>
          </a:p>
          <a:p>
            <a:pPr marL="114300" lvl="1" indent="0">
              <a:buNone/>
            </a:pPr>
            <a:endParaRPr lang="en-US" altLang="en-US" sz="1400">
              <a:ea typeface="ＭＳ Ｐゴシック" panose="020B0600070205080204" pitchFamily="34" charset="-128"/>
            </a:endParaRPr>
          </a:p>
          <a:p>
            <a:pPr marL="114300" lvl="1" indent="0">
              <a:buNone/>
            </a:pPr>
            <a:r>
              <a:rPr lang="en-US" altLang="en-US" sz="1400">
                <a:solidFill>
                  <a:srgbClr val="0F116A"/>
                </a:solidFill>
                <a:ea typeface="ＭＳ Ｐゴシック" panose="020B0600070205080204" pitchFamily="34" charset="-128"/>
              </a:rPr>
              <a:t>c. </a:t>
            </a:r>
            <a:r>
              <a:rPr lang="en-US" altLang="en-US" sz="1400" u="sng">
                <a:solidFill>
                  <a:srgbClr val="0F116A"/>
                </a:solidFill>
                <a:ea typeface="ＭＳ Ｐゴシック" panose="020B0600070205080204" pitchFamily="34" charset="-128"/>
              </a:rPr>
              <a:t>Explain</a:t>
            </a:r>
            <a:r>
              <a:rPr lang="en-US" altLang="en-US" sz="1400">
                <a:solidFill>
                  <a:srgbClr val="0F116A"/>
                </a:solidFill>
                <a:ea typeface="ＭＳ Ｐゴシック" panose="020B0600070205080204" pitchFamily="34" charset="-128"/>
              </a:rPr>
              <a:t> both of the following:</a:t>
            </a:r>
          </a:p>
          <a:p>
            <a:pPr marL="1146175" lvl="2" indent="-346075">
              <a:buFont typeface="Arial" panose="020B0604020202020204" pitchFamily="34" charset="0"/>
              <a:buAutoNum type="arabicPeriod"/>
            </a:pPr>
            <a:r>
              <a:rPr lang="en-US" altLang="en-US" sz="1400">
                <a:ea typeface="ＭＳ Ｐゴシック" panose="020B0600070205080204" pitchFamily="34" charset="-128"/>
              </a:rPr>
              <a:t>The mechanism of action of restriction enzymes </a:t>
            </a:r>
            <a:r>
              <a:rPr lang="en-US" altLang="en-US" sz="1400">
                <a:ea typeface="ＭＳ Ｐゴシック" panose="020B0600070205080204" pitchFamily="34" charset="-128"/>
                <a:sym typeface="Wingdings" panose="05000000000000000000" pitchFamily="2" charset="2"/>
              </a:rPr>
              <a:t> </a:t>
            </a:r>
            <a:r>
              <a:rPr lang="en-US" altLang="en-US" sz="1400">
                <a:solidFill>
                  <a:srgbClr val="FF0000"/>
                </a:solidFill>
                <a:ea typeface="ＭＳ Ｐゴシック" panose="020B0600070205080204" pitchFamily="34" charset="-128"/>
                <a:sym typeface="Wingdings" panose="05000000000000000000" pitchFamily="2" charset="2"/>
              </a:rPr>
              <a:t>Restriction enzymes identify specific splice sites in DNA and cut there.  Restriction sites are palindromes which read the same forward as backward on the opposite strands of the DNA molecule. Restriction enzymes can either create blunt ends or sticky ends. </a:t>
            </a:r>
          </a:p>
          <a:p>
            <a:pPr marL="1146175" lvl="2" indent="-346075">
              <a:buFont typeface="Arial" panose="020B0604020202020204" pitchFamily="34" charset="0"/>
              <a:buAutoNum type="arabicPeriod"/>
            </a:pPr>
            <a:r>
              <a:rPr lang="en-US" altLang="en-US" sz="1400">
                <a:ea typeface="ＭＳ Ｐゴシック" panose="020B0600070205080204" pitchFamily="34" charset="-128"/>
              </a:rPr>
              <a:t>The different results you would expect if a mutation occurred at the recognition site for enzyme Y. </a:t>
            </a:r>
            <a:r>
              <a:rPr lang="en-US" altLang="en-US" sz="1400">
                <a:solidFill>
                  <a:srgbClr val="FF0000"/>
                </a:solidFill>
                <a:ea typeface="ＭＳ Ｐゴシック" panose="020B0600070205080204" pitchFamily="34" charset="-128"/>
              </a:rPr>
              <a:t>I would expect the Y enzyme not to cut the piece of DNA, so if you digested the whole piece of DNA with both the X and Y enzymes, it would only be cut at the X restriction sites. </a:t>
            </a:r>
          </a:p>
        </p:txBody>
      </p:sp>
      <p:pic>
        <p:nvPicPr>
          <p:cNvPr id="143364" name="Picture 10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7189" y="2359025"/>
            <a:ext cx="64547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8221534"/>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a:ea typeface="+mj-ea"/>
              </a:rPr>
              <a:t>Big Idea 4: interactions</a:t>
            </a:r>
          </a:p>
        </p:txBody>
      </p:sp>
    </p:spTree>
    <p:extLst>
      <p:ext uri="{BB962C8B-B14F-4D97-AF65-F5344CB8AC3E}">
        <p14:creationId xmlns:p14="http://schemas.microsoft.com/office/powerpoint/2010/main" val="276470049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3"/>
          <p:cNvSpPr>
            <a:spLocks noGrp="1"/>
          </p:cNvSpPr>
          <p:nvPr>
            <p:ph type="title"/>
          </p:nvPr>
        </p:nvSpPr>
        <p:spPr/>
        <p:txBody>
          <a:bodyPr/>
          <a:lstStyle/>
          <a:p>
            <a:r>
              <a:rPr lang="en-US" altLang="en-US">
                <a:ea typeface="ＭＳ Ｐゴシック" panose="020B0600070205080204" pitchFamily="34" charset="-128"/>
              </a:rPr>
              <a:t>Lab 10: Energy Dynamics</a:t>
            </a:r>
          </a:p>
        </p:txBody>
      </p:sp>
      <p:sp>
        <p:nvSpPr>
          <p:cNvPr id="146435" name="Content Placeholder 4" descr="Rectangle: Click to edit Master text styles&#10;Second level&#10;Third level&#10;Fourth level&#10;Fifth level"/>
          <p:cNvSpPr>
            <a:spLocks noGrp="1"/>
          </p:cNvSpPr>
          <p:nvPr>
            <p:ph idx="1"/>
          </p:nvPr>
        </p:nvSpPr>
        <p:spPr>
          <a:xfrm>
            <a:off x="2362201" y="1371600"/>
            <a:ext cx="8042275" cy="4419600"/>
          </a:xfrm>
        </p:spPr>
        <p:txBody>
          <a:bodyPr/>
          <a:lstStyle/>
          <a:p>
            <a:r>
              <a:rPr lang="en-US" altLang="en-US" u="sng">
                <a:ea typeface="ＭＳ Ｐゴシック" panose="020B0600070205080204" pitchFamily="34" charset="-128"/>
              </a:rPr>
              <a:t>Concepts</a:t>
            </a:r>
            <a:r>
              <a:rPr lang="en-US" altLang="en-US">
                <a:ea typeface="ＭＳ Ｐゴシック" panose="020B0600070205080204" pitchFamily="34" charset="-128"/>
              </a:rPr>
              <a:t>:</a:t>
            </a:r>
          </a:p>
          <a:p>
            <a:pPr lvl="1"/>
            <a:r>
              <a:rPr lang="en-US" altLang="en-US" sz="2600">
                <a:ea typeface="ＭＳ Ｐゴシック" panose="020B0600070205080204" pitchFamily="34" charset="-128"/>
              </a:rPr>
              <a:t>Energy from sunlight </a:t>
            </a:r>
            <a:r>
              <a:rPr lang="en-US" altLang="en-US" sz="2600">
                <a:ea typeface="ＭＳ Ｐゴシック" panose="020B0600070205080204" pitchFamily="34" charset="-128"/>
                <a:sym typeface="Wingdings" panose="05000000000000000000" pitchFamily="2" charset="2"/>
              </a:rPr>
              <a:t> drives </a:t>
            </a:r>
            <a:r>
              <a:rPr lang="en-US" altLang="en-US" sz="2600">
                <a:solidFill>
                  <a:srgbClr val="FF0000"/>
                </a:solidFill>
                <a:ea typeface="ＭＳ Ｐゴシック" panose="020B0600070205080204" pitchFamily="34" charset="-128"/>
                <a:sym typeface="Wingdings" panose="05000000000000000000" pitchFamily="2" charset="2"/>
              </a:rPr>
              <a:t>photosynthesis</a:t>
            </a:r>
            <a:r>
              <a:rPr lang="en-US" altLang="en-US" sz="2600">
                <a:ea typeface="ＭＳ Ｐゴシック" panose="020B0600070205080204" pitchFamily="34" charset="-128"/>
                <a:sym typeface="Wingdings" panose="05000000000000000000" pitchFamily="2" charset="2"/>
              </a:rPr>
              <a:t> (store E in organic compounds)</a:t>
            </a:r>
          </a:p>
          <a:p>
            <a:pPr lvl="1"/>
            <a:r>
              <a:rPr lang="en-US" altLang="en-US" sz="2600" u="sng">
                <a:ea typeface="ＭＳ Ｐゴシック" panose="020B0600070205080204" pitchFamily="34" charset="-128"/>
                <a:sym typeface="Wingdings" panose="05000000000000000000" pitchFamily="2" charset="2"/>
              </a:rPr>
              <a:t>Gross Productivity</a:t>
            </a:r>
            <a:r>
              <a:rPr lang="en-US" altLang="en-US" sz="2600">
                <a:ea typeface="ＭＳ Ｐゴシック" panose="020B0600070205080204" pitchFamily="34" charset="-128"/>
                <a:sym typeface="Wingdings" panose="05000000000000000000" pitchFamily="2" charset="2"/>
              </a:rPr>
              <a:t> (GPP) = energy captured</a:t>
            </a:r>
          </a:p>
          <a:p>
            <a:pPr lvl="2"/>
            <a:r>
              <a:rPr lang="en-US" altLang="en-US" sz="2600">
                <a:ea typeface="ＭＳ Ｐゴシック" panose="020B0600070205080204" pitchFamily="34" charset="-128"/>
                <a:sym typeface="Wingdings" panose="05000000000000000000" pitchFamily="2" charset="2"/>
              </a:rPr>
              <a:t>But some energy is used for respiration (R)</a:t>
            </a:r>
          </a:p>
          <a:p>
            <a:pPr lvl="2"/>
            <a:r>
              <a:rPr lang="en-US" altLang="en-US" sz="2600">
                <a:solidFill>
                  <a:srgbClr val="FF0000"/>
                </a:solidFill>
                <a:ea typeface="ＭＳ Ｐゴシック" panose="020B0600070205080204" pitchFamily="34" charset="-128"/>
                <a:sym typeface="Wingdings" panose="05000000000000000000" pitchFamily="2" charset="2"/>
              </a:rPr>
              <a:t>Net primary productivity </a:t>
            </a:r>
            <a:r>
              <a:rPr lang="en-US" altLang="en-US" sz="2600">
                <a:ea typeface="ＭＳ Ｐゴシック" panose="020B0600070205080204" pitchFamily="34" charset="-128"/>
                <a:sym typeface="Wingdings" panose="05000000000000000000" pitchFamily="2" charset="2"/>
              </a:rPr>
              <a:t>(NPP) = GPP – R</a:t>
            </a:r>
          </a:p>
          <a:p>
            <a:pPr lvl="1"/>
            <a:r>
              <a:rPr lang="en-US" altLang="en-US" sz="2600">
                <a:solidFill>
                  <a:srgbClr val="7030A0"/>
                </a:solidFill>
                <a:ea typeface="ＭＳ Ｐゴシック" panose="020B0600070205080204" pitchFamily="34" charset="-128"/>
                <a:sym typeface="Wingdings" panose="05000000000000000000" pitchFamily="2" charset="2"/>
              </a:rPr>
              <a:t>Energy flows</a:t>
            </a:r>
            <a:r>
              <a:rPr lang="en-US" altLang="en-US" sz="2600">
                <a:ea typeface="ＭＳ Ｐゴシック" panose="020B0600070205080204" pitchFamily="34" charset="-128"/>
                <a:sym typeface="Wingdings" panose="05000000000000000000" pitchFamily="2" charset="2"/>
              </a:rPr>
              <a:t>!  (but </a:t>
            </a:r>
            <a:r>
              <a:rPr lang="en-US" altLang="en-US" sz="2600" i="1">
                <a:ea typeface="ＭＳ Ｐゴシック" panose="020B0600070205080204" pitchFamily="34" charset="-128"/>
                <a:sym typeface="Wingdings" panose="05000000000000000000" pitchFamily="2" charset="2"/>
              </a:rPr>
              <a:t>matter cycles</a:t>
            </a:r>
            <a:r>
              <a:rPr lang="en-US" altLang="en-US" sz="2600">
                <a:ea typeface="ＭＳ Ｐゴシック" panose="020B0600070205080204" pitchFamily="34" charset="-128"/>
                <a:sym typeface="Wingdings" panose="05000000000000000000" pitchFamily="2" charset="2"/>
              </a:rPr>
              <a:t>)</a:t>
            </a:r>
          </a:p>
          <a:p>
            <a:pPr lvl="2"/>
            <a:r>
              <a:rPr lang="en-US" altLang="en-US" sz="2600">
                <a:ea typeface="ＭＳ Ｐゴシック" panose="020B0600070205080204" pitchFamily="34" charset="-128"/>
                <a:sym typeface="Wingdings" panose="05000000000000000000" pitchFamily="2" charset="2"/>
              </a:rPr>
              <a:t>Producers  consumers</a:t>
            </a:r>
          </a:p>
          <a:p>
            <a:pPr lvl="1"/>
            <a:r>
              <a:rPr lang="en-US" altLang="en-US">
                <a:ea typeface="ＭＳ Ｐゴシック" panose="020B0600070205080204" pitchFamily="34" charset="-128"/>
                <a:sym typeface="Wingdings" panose="05000000000000000000" pitchFamily="2" charset="2"/>
              </a:rPr>
              <a:t>Biomass = mass of </a:t>
            </a:r>
            <a:r>
              <a:rPr lang="en-US" altLang="en-US" u="sng">
                <a:ea typeface="ＭＳ Ｐゴシック" panose="020B0600070205080204" pitchFamily="34" charset="-128"/>
                <a:sym typeface="Wingdings" panose="05000000000000000000" pitchFamily="2" charset="2"/>
              </a:rPr>
              <a:t>dry weight</a:t>
            </a:r>
          </a:p>
        </p:txBody>
      </p:sp>
      <p:pic>
        <p:nvPicPr>
          <p:cNvPr id="146436" name="Picture 5" descr="http://www.stephsnature.com/images/Websitelifescience/ecology/energypyrami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9964" y="4351339"/>
            <a:ext cx="1773237"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76955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3"/>
          <p:cNvSpPr>
            <a:spLocks noGrp="1"/>
          </p:cNvSpPr>
          <p:nvPr>
            <p:ph type="title"/>
          </p:nvPr>
        </p:nvSpPr>
        <p:spPr/>
        <p:txBody>
          <a:bodyPr/>
          <a:lstStyle/>
          <a:p>
            <a:r>
              <a:rPr lang="en-US" altLang="en-US">
                <a:ea typeface="ＭＳ Ｐゴシック" panose="020B0600070205080204" pitchFamily="34" charset="-128"/>
              </a:rPr>
              <a:t>Lab 10: Energy Dynamics</a:t>
            </a:r>
          </a:p>
        </p:txBody>
      </p:sp>
      <p:pic>
        <p:nvPicPr>
          <p:cNvPr id="147459" name="Picture 8" descr="55_11NetProductPyramid-L.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06726" y="3754438"/>
            <a:ext cx="3814763" cy="242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0" name="Picture 8" descr="http://www.bbc.co.uk/schools/gcsebitesize/science/images/23_2_pyramids_of_biomas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9789" y="1647826"/>
            <a:ext cx="2670175" cy="475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1" name="TextBox 10"/>
          <p:cNvSpPr txBox="1">
            <a:spLocks noChangeArrowheads="1"/>
          </p:cNvSpPr>
          <p:nvPr/>
        </p:nvSpPr>
        <p:spPr bwMode="auto">
          <a:xfrm>
            <a:off x="2216150" y="1398589"/>
            <a:ext cx="489108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F116A"/>
              </a:buClr>
              <a:buSzPct val="120000"/>
              <a:buFont typeface="Wingdings" panose="05000000000000000000" pitchFamily="2" charset="2"/>
              <a:buChar char="§"/>
              <a:defRPr sz="3000" b="1">
                <a:solidFill>
                  <a:srgbClr val="0F116A"/>
                </a:solidFill>
                <a:latin typeface="Arial" panose="020B0604020202020204" pitchFamily="34" charset="0"/>
                <a:ea typeface="ＭＳ Ｐゴシック" panose="020B0600070205080204" pitchFamily="34" charset="-128"/>
              </a:defRPr>
            </a:lvl1pPr>
            <a:lvl2pPr marL="742950" indent="-285750">
              <a:spcBef>
                <a:spcPct val="20000"/>
              </a:spcBef>
              <a:buClr>
                <a:schemeClr val="tx1"/>
              </a:buClr>
              <a:buSzPct val="60000"/>
              <a:buFont typeface="Wingdings" panose="05000000000000000000" pitchFamily="2" charset="2"/>
              <a:buChar char="u"/>
              <a:defRPr sz="2800" b="1">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chemeClr val="hlink"/>
              </a:buClr>
              <a:buSzPct val="95000"/>
              <a:buFont typeface="Wingdings" panose="05000000000000000000" pitchFamily="2" charset="2"/>
              <a:buChar char="§"/>
              <a:defRPr sz="2400" b="1">
                <a:solidFill>
                  <a:srgbClr val="0F116A"/>
                </a:solidFill>
                <a:latin typeface="Arial" panose="020B0604020202020204" pitchFamily="34" charset="0"/>
                <a:ea typeface="ＭＳ Ｐゴシック" panose="020B0600070205080204" pitchFamily="34" charset="-128"/>
              </a:defRPr>
            </a:lvl3pPr>
            <a:lvl4pPr marL="1600200" indent="-228600">
              <a:spcBef>
                <a:spcPct val="20000"/>
              </a:spcBef>
              <a:buClr>
                <a:schemeClr val="tx1"/>
              </a:buClr>
              <a:buSzPct val="110000"/>
              <a:buFont typeface="Wingdings" panose="05000000000000000000" pitchFamily="2" charset="2"/>
              <a:buChar char="w"/>
              <a:defRPr sz="2000" b="1">
                <a:solidFill>
                  <a:srgbClr val="0F116A"/>
                </a:solidFill>
                <a:latin typeface="Arial" panose="020B0604020202020204" pitchFamily="34" charset="0"/>
                <a:ea typeface="ＭＳ Ｐゴシック" panose="020B0600070205080204" pitchFamily="34" charset="-128"/>
              </a:defRPr>
            </a:lvl4pPr>
            <a:lvl5pPr marL="2057400" indent="-228600">
              <a:spcBef>
                <a:spcPct val="20000"/>
              </a:spcBef>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hlink"/>
              </a:buClr>
              <a:buSzPct val="60000"/>
              <a:buFont typeface="Wingdings" panose="05000000000000000000" pitchFamily="2" charset="2"/>
              <a:buChar char="n"/>
              <a:defRPr sz="2000" b="1">
                <a:solidFill>
                  <a:srgbClr val="0F116A"/>
                </a:solidFill>
                <a:latin typeface="Arial" panose="020B0604020202020204" pitchFamily="34" charset="0"/>
                <a:ea typeface="ＭＳ Ｐゴシック" panose="020B0600070205080204" pitchFamily="34" charset="-128"/>
              </a:defRPr>
            </a:lvl9pPr>
          </a:lstStyle>
          <a:p>
            <a:pPr algn="ctr">
              <a:spcBef>
                <a:spcPct val="0"/>
              </a:spcBef>
              <a:buClrTx/>
              <a:buSzTx/>
              <a:buFontTx/>
              <a:buNone/>
            </a:pPr>
            <a:r>
              <a:rPr lang="en-US" altLang="en-US" sz="3200" b="0">
                <a:solidFill>
                  <a:schemeClr val="tx1"/>
                </a:solidFill>
              </a:rPr>
              <a:t>Pyramid of Energy</a:t>
            </a:r>
          </a:p>
          <a:p>
            <a:pPr algn="ctr">
              <a:spcBef>
                <a:spcPct val="0"/>
              </a:spcBef>
              <a:buClrTx/>
              <a:buSzTx/>
              <a:buFontTx/>
              <a:buNone/>
            </a:pPr>
            <a:r>
              <a:rPr lang="en-US" altLang="en-US" sz="3200" b="0">
                <a:solidFill>
                  <a:schemeClr val="tx1"/>
                </a:solidFill>
              </a:rPr>
              <a:t>Pyramid of Biomass</a:t>
            </a:r>
          </a:p>
          <a:p>
            <a:pPr algn="ctr">
              <a:spcBef>
                <a:spcPct val="0"/>
              </a:spcBef>
              <a:buClrTx/>
              <a:buSzTx/>
              <a:buFontTx/>
              <a:buNone/>
            </a:pPr>
            <a:r>
              <a:rPr lang="en-US" altLang="en-US" sz="3200" b="0">
                <a:solidFill>
                  <a:schemeClr val="tx1"/>
                </a:solidFill>
              </a:rPr>
              <a:t>Pyramid of Numbers</a:t>
            </a:r>
          </a:p>
        </p:txBody>
      </p:sp>
    </p:spTree>
    <p:extLst>
      <p:ext uri="{BB962C8B-B14F-4D97-AF65-F5344CB8AC3E}">
        <p14:creationId xmlns:p14="http://schemas.microsoft.com/office/powerpoint/2010/main" val="37798990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3654</Words>
  <Application>Microsoft Office PowerPoint</Application>
  <PresentationFormat>Widescreen</PresentationFormat>
  <Paragraphs>754</Paragraphs>
  <Slides>134</Slides>
  <Notes>55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134</vt:i4>
      </vt:variant>
    </vt:vector>
  </HeadingPairs>
  <TitlesOfParts>
    <vt:vector size="142" baseType="lpstr">
      <vt:lpstr>ＭＳ Ｐゴシック</vt:lpstr>
      <vt:lpstr>Arial</vt:lpstr>
      <vt:lpstr>Calibri</vt:lpstr>
      <vt:lpstr>Calibri Light</vt:lpstr>
      <vt:lpstr>Symbol</vt:lpstr>
      <vt:lpstr>Times</vt:lpstr>
      <vt:lpstr>Wingdings</vt:lpstr>
      <vt:lpstr>Office Theme</vt:lpstr>
      <vt:lpstr>AP Biology</vt:lpstr>
      <vt:lpstr>Big Idea 1: Evolution</vt:lpstr>
      <vt:lpstr>Lab 1: Artificial Selection</vt:lpstr>
      <vt:lpstr>Lab 1: Artificial Selection</vt:lpstr>
      <vt:lpstr>Sample Histogram of a Population</vt:lpstr>
      <vt:lpstr>Lab 1: Artificial Selection</vt:lpstr>
      <vt:lpstr>Lab 2: Mathematical Modeling: Hardy-Weinberg</vt:lpstr>
      <vt:lpstr>Lab 2: Mathematical Modeling: Hardy-Weinberg</vt:lpstr>
      <vt:lpstr>Lab 2: Mathematical Modeling: Hardy-Weinberg</vt:lpstr>
      <vt:lpstr>PowerPoint Presentation</vt:lpstr>
      <vt:lpstr>PowerPoint Presentation</vt:lpstr>
      <vt:lpstr>Lab 3: Comparing DNA Sequences using BLAST  Evolutionary Relationships</vt:lpstr>
      <vt:lpstr>Lab 3: Comparing DNA Sequences using BLAST  Evolutionary Relationships</vt:lpstr>
      <vt:lpstr>Lab 3: Comparing DNA Sequences using BLAST  Evolutionary Relationships</vt:lpstr>
      <vt:lpstr>Lab 3: Comparing DNA Sequences using BLAST  Evolutionary Relationships</vt:lpstr>
      <vt:lpstr>Lab 3: Comparing DNA Sequences using BLAST  Evolutionary Relationships</vt:lpstr>
      <vt:lpstr>Lab 3: Comparing DNA Sequences using BLAST  Evolutionary Relationships</vt:lpstr>
      <vt:lpstr>Lab 3: Comparing DNA Sequences using BLAST  Evolutionary Relationships</vt:lpstr>
      <vt:lpstr>PowerPoint Presentation</vt:lpstr>
      <vt:lpstr>PowerPoint Presentation</vt:lpstr>
      <vt:lpstr>Big Idea 2: cellular processes: energy and communication</vt:lpstr>
      <vt:lpstr>Lab 4: Diffusion &amp; Osmosis</vt:lpstr>
      <vt:lpstr>Lab 4: Diffusion &amp; Osmosis</vt:lpstr>
      <vt:lpstr>Lab 4: Diffusion &amp; Osmosis</vt:lpstr>
      <vt:lpstr>Lab 4: Diffusion &amp; Osmosis</vt:lpstr>
      <vt:lpstr>Potato Cores in Different Concentrations of Sucrose</vt:lpstr>
      <vt:lpstr>Lab 4: Diffusion &amp; Osmosis</vt:lpstr>
      <vt:lpstr>PowerPoint Presentation</vt:lpstr>
      <vt:lpstr>PowerPoint Presentation</vt:lpstr>
      <vt:lpstr>PowerPoint Presentation</vt:lpstr>
      <vt:lpstr>PowerPoint Presentation</vt:lpstr>
      <vt:lpstr>Lab 4: Diffusion &amp; Osmosis</vt:lpstr>
      <vt:lpstr>PowerPoint Presentation</vt:lpstr>
      <vt:lpstr>Lab 5: Photosynthesis</vt:lpstr>
      <vt:lpstr>Lab 5: Photosynthesis</vt:lpstr>
      <vt:lpstr>Plant Pigments &amp; Chromatography</vt:lpstr>
      <vt:lpstr>Floating Disk Technique</vt:lpstr>
      <vt:lpstr>PowerPoint Presentation</vt:lpstr>
      <vt:lpstr>Lab 5: Photosynthesis</vt:lpstr>
      <vt:lpstr>PowerPoint Presentation</vt:lpstr>
      <vt:lpstr>PowerPoint Presentation</vt:lpstr>
      <vt:lpstr>PowerPoint Presentation</vt:lpstr>
      <vt:lpstr>PowerPoint Presentation</vt:lpstr>
      <vt:lpstr>Lab 6: Cellular Respiration</vt:lpstr>
      <vt:lpstr>Lab 6: Cellular Respiration</vt:lpstr>
      <vt:lpstr>PowerPoint Presentation</vt:lpstr>
      <vt:lpstr>Lab 6: Cellular Respiration</vt:lpstr>
      <vt:lpstr>Lab 6: Cellular Respiration</vt:lpstr>
      <vt:lpstr>Lab 6: Cellular Respiration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Lab 6: Cellular Respiration</vt:lpstr>
      <vt:lpstr>Lab 6: Cellular Respiration</vt:lpstr>
      <vt:lpstr>Lab 6: Cellular Respiration</vt:lpstr>
      <vt:lpstr>Lab 6: Cellular Respiration</vt:lpstr>
      <vt:lpstr>Big Idea 3: genetics and information transfer</vt:lpstr>
      <vt:lpstr>Lab 7: Mitosis &amp; Meiosis</vt:lpstr>
      <vt:lpstr>Lab 7: Mitosis &amp; Meiosis</vt:lpstr>
      <vt:lpstr>Lab 7: Mitosis &amp; Meiosis</vt:lpstr>
      <vt:lpstr>Lab 7: Mitosis &amp; Meiosis</vt:lpstr>
      <vt:lpstr>Lab 7: Mitosis &amp; Meiosis</vt:lpstr>
      <vt:lpstr>Lab 7: Mitosis &amp; Meiosis</vt:lpstr>
      <vt:lpstr>Abnormal karyotype = Cancer</vt:lpstr>
      <vt:lpstr>Meiosis: Crossing over in Prophase I</vt:lpstr>
      <vt:lpstr>Lab 7: Mitosis &amp; Meiosis</vt:lpstr>
      <vt:lpstr>Sordaria Analysis</vt:lpstr>
      <vt:lpstr>Lab 7: Mitosis &amp; Meiosis</vt:lpstr>
      <vt:lpstr>Lab 7: Mitosis &amp; Meiosis</vt:lpstr>
      <vt:lpstr>Lab 7: Mitosis &amp; Meiosis</vt:lpstr>
      <vt:lpstr>Lab 8: Bacterial Transformation</vt:lpstr>
      <vt:lpstr>Lab 8: Bacterial Transformation</vt:lpstr>
      <vt:lpstr>Lab 8: Bacterial Transformation</vt:lpstr>
      <vt:lpstr>Lab 8: Bacterial Transformation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Lab 9: Restriction Enzyme Analysis of DNA</vt:lpstr>
      <vt:lpstr>Lab 9: Restriction Enzyme Analysis of DNA</vt:lpstr>
      <vt:lpstr>Lab 9: Restriction Enzyme Analysis of DNA</vt:lpstr>
      <vt:lpstr>Lab 9: Restriction Enzyme Analysis of DNA</vt:lpstr>
      <vt:lpstr>Lab 8-9: Biotechnology</vt:lpstr>
      <vt:lpstr>Lab 8-9: Biotechnology</vt:lpstr>
      <vt:lpstr>Lab 8-9: Biotechnology</vt:lpstr>
      <vt:lpstr>Lab 8-9: Biotechnology</vt:lpstr>
      <vt:lpstr>Big Idea 4: interactions</vt:lpstr>
      <vt:lpstr>Lab 10: Energy Dynamics</vt:lpstr>
      <vt:lpstr>Lab 10: Energy Dynamics</vt:lpstr>
      <vt:lpstr>Lab 10: Energy Dynamics</vt:lpstr>
      <vt:lpstr>Lab 10: Energy Dynamics</vt:lpstr>
      <vt:lpstr>Lab 10: Energy Dynamics</vt:lpstr>
      <vt:lpstr>Lab 10: Energy Dynamics</vt:lpstr>
      <vt:lpstr>Lab 10: Energy Dynamics</vt:lpstr>
      <vt:lpstr>PowerPoint Presentation</vt:lpstr>
      <vt:lpstr>PowerPoint Presentation</vt:lpstr>
      <vt:lpstr>Lab 11: Transpiration</vt:lpstr>
      <vt:lpstr>Lab 11: Transpiration</vt:lpstr>
      <vt:lpstr>Lab 11: Transpiration</vt:lpstr>
      <vt:lpstr>Analysis of Stomata</vt:lpstr>
      <vt:lpstr>Rates of Transpiration</vt:lpstr>
      <vt:lpstr>Lab 11: Transpiration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Lab 12: Animal Behavior</vt:lpstr>
      <vt:lpstr>Lab 12: Animal Behavior</vt:lpstr>
      <vt:lpstr>Lab 12: Animal Behavior</vt:lpstr>
      <vt:lpstr>Lab 12: Animal Behavior</vt:lpstr>
      <vt:lpstr>Lab 12: Animal Behavior</vt:lpstr>
      <vt:lpstr>Lab 12: Animal Behavior</vt:lpstr>
      <vt:lpstr>Lab 12: Animal (Fruit Fly or Pillbug) Behavior</vt:lpstr>
      <vt:lpstr>Lab 12: Animal (Fruit Fly or Pillbug) Behavior</vt:lpstr>
      <vt:lpstr>Lab 13: Enzyme Activity</vt:lpstr>
      <vt:lpstr>Lab 13: Enzyme Activity</vt:lpstr>
      <vt:lpstr>Turnip peroxidase  Color change (O2 produced)</vt:lpstr>
      <vt:lpstr>Lab 13: Enzyme Activity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 Biology</dc:title>
  <dc:creator>WILLIS, MELISSA</dc:creator>
  <cp:lastModifiedBy>WILLIS, MELISSA</cp:lastModifiedBy>
  <cp:revision>2</cp:revision>
  <dcterms:created xsi:type="dcterms:W3CDTF">2017-05-02T18:11:06Z</dcterms:created>
  <dcterms:modified xsi:type="dcterms:W3CDTF">2017-05-02T18:12:59Z</dcterms:modified>
</cp:coreProperties>
</file>